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5"/>
  </p:notesMasterIdLst>
  <p:sldIdLst>
    <p:sldId id="256" r:id="rId2"/>
    <p:sldId id="260" r:id="rId3"/>
    <p:sldId id="257" r:id="rId4"/>
    <p:sldId id="258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DE471F-015A-474D-855E-2DF86C500C3E}" type="datetimeFigureOut">
              <a:rPr lang="en-CA" smtClean="0"/>
              <a:t>28/03/2015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3B1A6-00D5-4413-83C0-A605318EA38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5603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8655DA-BBCE-4DBC-ACD3-F1913C15C980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536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C18173-F82E-4290-A55D-4B22EDF1A0E1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741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74AB69-9B90-49F0-BD4C-36FCFB143AC3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945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949C2C-8199-49F2-9754-EE5190F8F7DE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150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02B7AE-28D2-4F88-964F-4B70055D7346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355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4045CC-1426-4221-91CF-9079D9C51CCC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765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255565-DD34-46CD-A3FB-3F7CF7D46BF9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969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D1D7A7-A5D5-401E-A6EA-DB5719509156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4198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0155138-E818-4584-825C-89EE274636B5}" type="datetimeFigureOut">
              <a:rPr lang="en-CA" smtClean="0"/>
              <a:t>28/03/2015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C961FD9-528B-41E2-B592-2E69990DA36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155138-E818-4584-825C-89EE274636B5}" type="datetimeFigureOut">
              <a:rPr lang="en-CA" smtClean="0"/>
              <a:t>28/03/2015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961FD9-528B-41E2-B592-2E69990DA36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155138-E818-4584-825C-89EE274636B5}" type="datetimeFigureOut">
              <a:rPr lang="en-CA" smtClean="0"/>
              <a:t>28/03/2015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961FD9-528B-41E2-B592-2E69990DA36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8218487" cy="11382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5B02F06-6216-4DA9-864B-CC118130BEF8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92629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8218487" cy="11382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7E88134-D539-4B3C-8850-A569D5D9CE67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462434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155138-E818-4584-825C-89EE274636B5}" type="datetimeFigureOut">
              <a:rPr lang="en-CA" smtClean="0"/>
              <a:t>28/03/2015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961FD9-528B-41E2-B592-2E69990DA361}" type="slidenum">
              <a:rPr lang="en-CA" smtClean="0"/>
              <a:t>‹#›</a:t>
            </a:fld>
            <a:endParaRPr lang="en-C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155138-E818-4584-825C-89EE274636B5}" type="datetimeFigureOut">
              <a:rPr lang="en-CA" smtClean="0"/>
              <a:t>28/03/2015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961FD9-528B-41E2-B592-2E69990DA361}" type="slidenum">
              <a:rPr lang="en-CA" smtClean="0"/>
              <a:t>‹#›</a:t>
            </a:fld>
            <a:endParaRPr lang="en-CA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155138-E818-4584-825C-89EE274636B5}" type="datetimeFigureOut">
              <a:rPr lang="en-CA" smtClean="0"/>
              <a:t>28/03/2015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961FD9-528B-41E2-B592-2E69990DA361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155138-E818-4584-825C-89EE274636B5}" type="datetimeFigureOut">
              <a:rPr lang="en-CA" smtClean="0"/>
              <a:t>28/03/2015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961FD9-528B-41E2-B592-2E69990DA361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155138-E818-4584-825C-89EE274636B5}" type="datetimeFigureOut">
              <a:rPr lang="en-CA" smtClean="0"/>
              <a:t>28/03/2015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961FD9-528B-41E2-B592-2E69990DA361}" type="slidenum">
              <a:rPr lang="en-CA" smtClean="0"/>
              <a:t>‹#›</a:t>
            </a:fld>
            <a:endParaRPr lang="en-C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155138-E818-4584-825C-89EE274636B5}" type="datetimeFigureOut">
              <a:rPr lang="en-CA" smtClean="0"/>
              <a:t>28/03/2015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961FD9-528B-41E2-B592-2E69990DA36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0155138-E818-4584-825C-89EE274636B5}" type="datetimeFigureOut">
              <a:rPr lang="en-CA" smtClean="0"/>
              <a:t>28/03/2015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961FD9-528B-41E2-B592-2E69990DA361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0155138-E818-4584-825C-89EE274636B5}" type="datetimeFigureOut">
              <a:rPr lang="en-CA" smtClean="0"/>
              <a:t>28/03/2015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C961FD9-528B-41E2-B592-2E69990DA361}" type="slidenum">
              <a:rPr lang="en-CA" smtClean="0"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0155138-E818-4584-825C-89EE274636B5}" type="datetimeFigureOut">
              <a:rPr lang="en-CA" smtClean="0"/>
              <a:t>28/03/2015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C961FD9-528B-41E2-B592-2E69990DA361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Moons On Other Planets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34085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52400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en-US" altLang="en-US" sz="3100">
                <a:solidFill>
                  <a:srgbClr val="FEFF0C"/>
                </a:solidFill>
              </a:rPr>
              <a:t>Ganymede: largest moon in solar system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5638800"/>
            <a:ext cx="6400800" cy="914400"/>
          </a:xfrm>
        </p:spPr>
        <p:txBody>
          <a:bodyPr/>
          <a:lstStyle/>
          <a:p>
            <a:r>
              <a:rPr lang="en-US" altLang="en-US" sz="2700">
                <a:solidFill>
                  <a:schemeClr val="bg1"/>
                </a:solidFill>
              </a:rPr>
              <a:t>Distance from Jupiter = 1080 thousand km,  diameter = 5262</a:t>
            </a:r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22532" name="Picture 4" descr="Ganyme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20750"/>
            <a:ext cx="4724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50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algn="ctr"/>
            <a:r>
              <a:rPr lang="en-US" altLang="en-US" sz="3300" dirty="0" smtClean="0">
                <a:solidFill>
                  <a:srgbClr val="FEFF0C"/>
                </a:solidFill>
              </a:rPr>
              <a:t>Europa</a:t>
            </a:r>
            <a:endParaRPr lang="en-US" altLang="en-US" sz="3300" dirty="0">
              <a:solidFill>
                <a:srgbClr val="FEFF0C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5715000"/>
            <a:ext cx="6400800" cy="838200"/>
          </a:xfrm>
        </p:spPr>
        <p:txBody>
          <a:bodyPr/>
          <a:lstStyle/>
          <a:p>
            <a:r>
              <a:rPr lang="en-US" altLang="en-US" sz="2400">
                <a:solidFill>
                  <a:schemeClr val="bg1"/>
                </a:solidFill>
              </a:rPr>
              <a:t>Distance from Jupiter = 671 thousand km, diameter = 3122 km</a:t>
            </a:r>
          </a:p>
        </p:txBody>
      </p:sp>
      <p:pic>
        <p:nvPicPr>
          <p:cNvPr id="26628" name="Picture 4" descr="Europ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62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09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685800"/>
          </a:xfrm>
        </p:spPr>
        <p:txBody>
          <a:bodyPr/>
          <a:lstStyle/>
          <a:p>
            <a:r>
              <a:rPr lang="en-US" altLang="en-US" sz="3300">
                <a:solidFill>
                  <a:srgbClr val="FEFF0C"/>
                </a:solidFill>
              </a:rPr>
              <a:t>Cracks in the ice crust of Europa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867400"/>
            <a:ext cx="6400800" cy="457200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sz="2700">
                <a:solidFill>
                  <a:schemeClr val="bg1"/>
                </a:solidFill>
              </a:rPr>
              <a:t>Evidence of water flows from the interior</a:t>
            </a:r>
          </a:p>
        </p:txBody>
      </p:sp>
      <p:pic>
        <p:nvPicPr>
          <p:cNvPr id="28676" name="Picture 4" descr="Europa_Surface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8" y="1143000"/>
            <a:ext cx="464185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75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09600"/>
          </a:xfrm>
        </p:spPr>
        <p:txBody>
          <a:bodyPr/>
          <a:lstStyle/>
          <a:p>
            <a:r>
              <a:rPr lang="en-US" altLang="en-US" sz="3100">
                <a:solidFill>
                  <a:srgbClr val="FEFF0C"/>
                </a:solidFill>
              </a:rPr>
              <a:t>Changes on Io: 1979-1999</a:t>
            </a:r>
          </a:p>
        </p:txBody>
      </p:sp>
      <p:pic>
        <p:nvPicPr>
          <p:cNvPr id="40963" name="Picture 3" descr="io_differer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610600" cy="43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25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7772400" cy="685800"/>
          </a:xfrm>
        </p:spPr>
        <p:txBody>
          <a:bodyPr/>
          <a:lstStyle/>
          <a:p>
            <a:r>
              <a:rPr lang="en-US" altLang="en-US" sz="3100">
                <a:solidFill>
                  <a:srgbClr val="000080"/>
                </a:solidFill>
              </a:rPr>
              <a:t>The “top 7” moons in the solar system</a:t>
            </a:r>
          </a:p>
        </p:txBody>
      </p:sp>
      <p:graphicFrame>
        <p:nvGraphicFramePr>
          <p:cNvPr id="43062" name="Group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880083"/>
              </p:ext>
            </p:extLst>
          </p:nvPr>
        </p:nvGraphicFramePr>
        <p:xfrm>
          <a:off x="611560" y="980728"/>
          <a:ext cx="7848600" cy="4998720"/>
        </p:xfrm>
        <a:graphic>
          <a:graphicData uri="http://schemas.openxmlformats.org/drawingml/2006/table">
            <a:tbl>
              <a:tblPr/>
              <a:tblGrid>
                <a:gridCol w="1962150"/>
                <a:gridCol w="1962150"/>
                <a:gridCol w="1962150"/>
                <a:gridCol w="1962150"/>
              </a:tblGrid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</a:rPr>
                        <a:t>Satellite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</a:rPr>
                        <a:t>Planet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</a:rPr>
                        <a:t>Diameter(km)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</a:rPr>
                        <a:t>Mass (relative to Moon)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</a:rPr>
                        <a:t>Ganymede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</a:rPr>
                        <a:t>Jupiter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</a:rPr>
                        <a:t>5262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</a:rPr>
                        <a:t>2.03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</a:rPr>
                        <a:t>Titan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</a:rPr>
                        <a:t>Saturn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</a:rPr>
                        <a:t>5150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</a:rPr>
                        <a:t>1.83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</a:rPr>
                        <a:t>Callisto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</a:rPr>
                        <a:t>Jupiter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</a:rPr>
                        <a:t>4820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</a:rPr>
                        <a:t>1.46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</a:rPr>
                        <a:t>Io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</a:rPr>
                        <a:t>Jupiter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</a:rPr>
                        <a:t>3640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</a:rPr>
                        <a:t>1.21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pitchFamily="16" charset="-128"/>
                        </a:rPr>
                        <a:t>Moon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pitchFamily="16" charset="-128"/>
                        </a:rPr>
                        <a:t>Earth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pitchFamily="16" charset="-128"/>
                        </a:rPr>
                        <a:t>3476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pitchFamily="16" charset="-128"/>
                        </a:rPr>
                        <a:t>1.00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</a:rPr>
                        <a:t>Europa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</a:rPr>
                        <a:t>Jupiter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</a:rPr>
                        <a:t>3122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</a:rPr>
                        <a:t>0.66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</a:rPr>
                        <a:t>Triton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</a:rPr>
                        <a:t>Neptune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</a:rPr>
                        <a:t>2700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6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6" charset="-128"/>
                        </a:rPr>
                        <a:t>0.29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4249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/>
              <a:t>Moons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40768"/>
            <a:ext cx="6012160" cy="530120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None/>
            </a:pPr>
            <a:r>
              <a:rPr lang="de-DE" altLang="en-US" sz="2800" b="1" dirty="0" err="1"/>
              <a:t>What</a:t>
            </a:r>
            <a:r>
              <a:rPr lang="de-DE" altLang="en-US" sz="2800" b="1" dirty="0"/>
              <a:t> </a:t>
            </a:r>
            <a:r>
              <a:rPr lang="de-DE" altLang="en-US" sz="2800" b="1" dirty="0" err="1"/>
              <a:t>are</a:t>
            </a:r>
            <a:r>
              <a:rPr lang="de-DE" altLang="en-US" sz="2800" b="1" dirty="0"/>
              <a:t> </a:t>
            </a:r>
            <a:r>
              <a:rPr lang="de-DE" altLang="en-US" sz="2800" b="1" dirty="0" err="1"/>
              <a:t>moons</a:t>
            </a:r>
            <a:r>
              <a:rPr lang="de-DE" altLang="en-US" sz="2800" b="1" dirty="0"/>
              <a:t>?</a:t>
            </a:r>
          </a:p>
          <a:p>
            <a:pPr>
              <a:buFont typeface="Wingdings" pitchFamily="2" charset="2"/>
              <a:buNone/>
            </a:pPr>
            <a:endParaRPr lang="de-DE" altLang="en-US" sz="2800" dirty="0"/>
          </a:p>
          <a:p>
            <a:r>
              <a:rPr lang="de-DE" altLang="en-US" sz="2800" dirty="0"/>
              <a:t>Moons </a:t>
            </a:r>
            <a:r>
              <a:rPr lang="de-DE" altLang="en-US" sz="2800" dirty="0" err="1"/>
              <a:t>are</a:t>
            </a:r>
            <a:r>
              <a:rPr lang="de-DE" altLang="en-US" sz="2800" dirty="0"/>
              <a:t> like </a:t>
            </a:r>
            <a:r>
              <a:rPr lang="de-DE" altLang="en-US" sz="2800" dirty="0" err="1"/>
              <a:t>little</a:t>
            </a:r>
            <a:r>
              <a:rPr lang="de-DE" altLang="en-US" sz="2800" dirty="0"/>
              <a:t> </a:t>
            </a:r>
            <a:r>
              <a:rPr lang="de-DE" altLang="en-US" sz="2800" dirty="0" err="1"/>
              <a:t>planets</a:t>
            </a:r>
            <a:r>
              <a:rPr lang="de-DE" altLang="en-US" sz="2800" dirty="0"/>
              <a:t> </a:t>
            </a:r>
            <a:r>
              <a:rPr lang="de-DE" altLang="en-US" sz="2800" dirty="0" err="1"/>
              <a:t>that</a:t>
            </a:r>
            <a:r>
              <a:rPr lang="de-DE" altLang="en-US" sz="2800" dirty="0"/>
              <a:t> </a:t>
            </a:r>
            <a:r>
              <a:rPr lang="de-DE" altLang="en-US" sz="2800" dirty="0" err="1"/>
              <a:t>encircle</a:t>
            </a:r>
            <a:r>
              <a:rPr lang="de-DE" altLang="en-US" sz="2800" dirty="0"/>
              <a:t> </a:t>
            </a:r>
            <a:r>
              <a:rPr lang="de-DE" altLang="en-US" sz="2800" dirty="0" err="1"/>
              <a:t>the</a:t>
            </a:r>
            <a:r>
              <a:rPr lang="de-DE" altLang="en-US" sz="2800" dirty="0"/>
              <a:t> real </a:t>
            </a:r>
            <a:r>
              <a:rPr lang="de-DE" altLang="en-US" sz="2800" dirty="0" err="1" smtClean="0"/>
              <a:t>planets</a:t>
            </a:r>
            <a:endParaRPr lang="de-DE" altLang="en-US" sz="2800" dirty="0" smtClean="0"/>
          </a:p>
          <a:p>
            <a:endParaRPr lang="de-DE" altLang="en-US" sz="2800" dirty="0"/>
          </a:p>
          <a:p>
            <a:r>
              <a:rPr lang="de-DE" altLang="en-US" sz="2800" dirty="0" err="1" smtClean="0"/>
              <a:t>Usually</a:t>
            </a:r>
            <a:r>
              <a:rPr lang="de-DE" altLang="en-US" sz="2800" dirty="0" smtClean="0"/>
              <a:t> </a:t>
            </a:r>
            <a:r>
              <a:rPr lang="de-DE" altLang="en-US" sz="2800" dirty="0" err="1" smtClean="0"/>
              <a:t>are</a:t>
            </a:r>
            <a:r>
              <a:rPr lang="de-DE" altLang="en-US" sz="2800" dirty="0" smtClean="0"/>
              <a:t> </a:t>
            </a:r>
            <a:r>
              <a:rPr lang="de-DE" altLang="en-US" sz="2800" dirty="0" err="1"/>
              <a:t>much</a:t>
            </a:r>
            <a:r>
              <a:rPr lang="de-DE" altLang="en-US" sz="2800" dirty="0"/>
              <a:t> </a:t>
            </a:r>
            <a:r>
              <a:rPr lang="de-DE" altLang="en-US" sz="2800" dirty="0" err="1"/>
              <a:t>smaller</a:t>
            </a:r>
            <a:r>
              <a:rPr lang="de-DE" altLang="en-US" sz="2800" dirty="0"/>
              <a:t> </a:t>
            </a:r>
            <a:r>
              <a:rPr lang="de-DE" altLang="en-US" sz="2800" dirty="0" err="1"/>
              <a:t>than</a:t>
            </a:r>
            <a:r>
              <a:rPr lang="de-DE" altLang="en-US" sz="2800" dirty="0"/>
              <a:t> </a:t>
            </a:r>
            <a:r>
              <a:rPr lang="de-DE" altLang="en-US" sz="2800" dirty="0" err="1" smtClean="0"/>
              <a:t>planets</a:t>
            </a:r>
            <a:endParaRPr lang="de-DE" altLang="en-US" sz="2800" dirty="0" smtClean="0"/>
          </a:p>
          <a:p>
            <a:endParaRPr lang="de-DE" altLang="en-US" sz="2800" dirty="0"/>
          </a:p>
          <a:p>
            <a:r>
              <a:rPr lang="de-DE" altLang="en-US" sz="2800" dirty="0" err="1"/>
              <a:t>Planets</a:t>
            </a:r>
            <a:r>
              <a:rPr lang="de-DE" altLang="en-US" sz="2800" dirty="0"/>
              <a:t> </a:t>
            </a:r>
            <a:r>
              <a:rPr lang="de-DE" altLang="en-US" sz="2800" dirty="0" err="1"/>
              <a:t>can</a:t>
            </a:r>
            <a:r>
              <a:rPr lang="de-DE" altLang="en-US" sz="2800" dirty="0"/>
              <a:t> </a:t>
            </a:r>
            <a:r>
              <a:rPr lang="de-DE" altLang="en-US" sz="2800" dirty="0" err="1"/>
              <a:t>have</a:t>
            </a:r>
            <a:r>
              <a:rPr lang="de-DE" altLang="en-US" sz="2800" dirty="0"/>
              <a:t> </a:t>
            </a:r>
            <a:r>
              <a:rPr lang="de-DE" altLang="en-US" sz="2800" dirty="0" err="1"/>
              <a:t>no</a:t>
            </a:r>
            <a:r>
              <a:rPr lang="de-DE" altLang="en-US" sz="2800" dirty="0"/>
              <a:t> </a:t>
            </a:r>
            <a:r>
              <a:rPr lang="de-DE" altLang="en-US" sz="2800" dirty="0" err="1"/>
              <a:t>moons</a:t>
            </a:r>
            <a:r>
              <a:rPr lang="de-DE" altLang="en-US" sz="2800" dirty="0"/>
              <a:t> (like Mercury </a:t>
            </a:r>
            <a:r>
              <a:rPr lang="de-DE" altLang="en-US" sz="2800" dirty="0" err="1"/>
              <a:t>and</a:t>
            </a:r>
            <a:r>
              <a:rPr lang="de-DE" altLang="en-US" sz="2800" dirty="0"/>
              <a:t> Venus), </a:t>
            </a:r>
            <a:r>
              <a:rPr lang="de-DE" altLang="en-US" sz="2800" dirty="0" err="1"/>
              <a:t>one</a:t>
            </a:r>
            <a:r>
              <a:rPr lang="de-DE" altLang="en-US" sz="2800" dirty="0"/>
              <a:t> </a:t>
            </a:r>
            <a:r>
              <a:rPr lang="de-DE" altLang="en-US" sz="2800" dirty="0" err="1"/>
              <a:t>moon</a:t>
            </a:r>
            <a:r>
              <a:rPr lang="de-DE" altLang="en-US" sz="2800" dirty="0"/>
              <a:t> (like Earth) </a:t>
            </a:r>
            <a:r>
              <a:rPr lang="de-DE" altLang="en-US" sz="2800" dirty="0" err="1"/>
              <a:t>or</a:t>
            </a:r>
            <a:r>
              <a:rPr lang="de-DE" altLang="en-US" sz="2800" dirty="0"/>
              <a:t> </a:t>
            </a:r>
            <a:r>
              <a:rPr lang="de-DE" altLang="en-US" sz="2800" dirty="0" err="1"/>
              <a:t>up</a:t>
            </a:r>
            <a:r>
              <a:rPr lang="de-DE" altLang="en-US" sz="2800" dirty="0"/>
              <a:t> </a:t>
            </a:r>
            <a:r>
              <a:rPr lang="de-DE" altLang="en-US" sz="2800" dirty="0" err="1"/>
              <a:t>to</a:t>
            </a:r>
            <a:r>
              <a:rPr lang="de-DE" altLang="en-US" sz="2800" dirty="0"/>
              <a:t> a </a:t>
            </a:r>
            <a:r>
              <a:rPr lang="de-DE" altLang="en-US" sz="2800" dirty="0" err="1"/>
              <a:t>very</a:t>
            </a:r>
            <a:r>
              <a:rPr lang="de-DE" altLang="en-US" sz="2800" dirty="0"/>
              <a:t> large </a:t>
            </a:r>
            <a:r>
              <a:rPr lang="de-DE" altLang="en-US" sz="2800" dirty="0" err="1"/>
              <a:t>number</a:t>
            </a:r>
            <a:r>
              <a:rPr lang="de-DE" altLang="en-US" sz="2800" dirty="0"/>
              <a:t> </a:t>
            </a:r>
            <a:r>
              <a:rPr lang="de-DE" altLang="en-US" sz="2800" dirty="0" err="1"/>
              <a:t>of</a:t>
            </a:r>
            <a:r>
              <a:rPr lang="de-DE" altLang="en-US" sz="2800" dirty="0"/>
              <a:t> </a:t>
            </a:r>
            <a:r>
              <a:rPr lang="de-DE" altLang="en-US" sz="2800" dirty="0" err="1"/>
              <a:t>moons</a:t>
            </a:r>
            <a:r>
              <a:rPr lang="de-DE" altLang="en-US" sz="2800" dirty="0"/>
              <a:t> (e.g. 63 </a:t>
            </a:r>
            <a:r>
              <a:rPr lang="de-DE" altLang="en-US" sz="2800" dirty="0" err="1"/>
              <a:t>for</a:t>
            </a:r>
            <a:r>
              <a:rPr lang="de-DE" altLang="en-US" sz="2800" dirty="0"/>
              <a:t> Jupiter).</a:t>
            </a:r>
          </a:p>
        </p:txBody>
      </p:sp>
      <p:pic>
        <p:nvPicPr>
          <p:cNvPr id="39938" name="Picture 2"/>
          <p:cNvPicPr>
            <a:picLocks noGrp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7763" y="1557338"/>
            <a:ext cx="2857500" cy="2897187"/>
          </a:xfrm>
          <a:gradFill rotWithShape="1">
            <a:gsLst>
              <a:gs pos="0">
                <a:schemeClr val="tx1">
                  <a:alpha val="60001"/>
                </a:schemeClr>
              </a:gs>
              <a:gs pos="100000">
                <a:schemeClr val="tx1">
                  <a:gamma/>
                  <a:shade val="46275"/>
                  <a:invGamma/>
                  <a:alpha val="60001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131832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/>
              <a:t>Moons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" y="1628800"/>
            <a:ext cx="6300191" cy="4530725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None/>
            </a:pPr>
            <a:r>
              <a:rPr lang="de-DE" altLang="en-US" sz="2800" dirty="0" err="1"/>
              <a:t>Phobos</a:t>
            </a:r>
            <a:r>
              <a:rPr lang="de-DE" altLang="en-US" sz="2800" dirty="0"/>
              <a:t> </a:t>
            </a:r>
            <a:r>
              <a:rPr lang="de-DE" altLang="en-US" sz="2800" dirty="0" err="1"/>
              <a:t>and</a:t>
            </a:r>
            <a:r>
              <a:rPr lang="de-DE" altLang="en-US" sz="2800" dirty="0"/>
              <a:t> </a:t>
            </a:r>
            <a:r>
              <a:rPr lang="de-DE" altLang="en-US" sz="2800" dirty="0" err="1"/>
              <a:t>Deimos</a:t>
            </a:r>
            <a:endParaRPr lang="de-DE" altLang="en-US" sz="2800" dirty="0"/>
          </a:p>
          <a:p>
            <a:pPr>
              <a:buFont typeface="Wingdings" pitchFamily="2" charset="2"/>
              <a:buNone/>
            </a:pPr>
            <a:endParaRPr lang="de-DE" altLang="en-US" sz="2800" dirty="0"/>
          </a:p>
          <a:p>
            <a:r>
              <a:rPr lang="de-DE" altLang="en-US" sz="2800" dirty="0" err="1"/>
              <a:t>Phobos</a:t>
            </a:r>
            <a:r>
              <a:rPr lang="de-DE" altLang="en-US" sz="2800" dirty="0"/>
              <a:t> </a:t>
            </a:r>
            <a:r>
              <a:rPr lang="de-DE" altLang="en-US" sz="2800" dirty="0" err="1"/>
              <a:t>and</a:t>
            </a:r>
            <a:r>
              <a:rPr lang="de-DE" altLang="en-US" sz="2800" dirty="0"/>
              <a:t> </a:t>
            </a:r>
            <a:r>
              <a:rPr lang="de-DE" altLang="en-US" sz="2800" dirty="0" err="1"/>
              <a:t>Deimos</a:t>
            </a:r>
            <a:r>
              <a:rPr lang="de-DE" altLang="en-US" sz="2800" dirty="0"/>
              <a:t> </a:t>
            </a:r>
            <a:r>
              <a:rPr lang="de-DE" altLang="en-US" sz="2800" dirty="0" err="1"/>
              <a:t>are</a:t>
            </a:r>
            <a:r>
              <a:rPr lang="de-DE" altLang="en-US" sz="2800" dirty="0"/>
              <a:t> Mars‘ </a:t>
            </a:r>
            <a:r>
              <a:rPr lang="de-DE" altLang="en-US" sz="2800" dirty="0" err="1"/>
              <a:t>companions</a:t>
            </a:r>
            <a:r>
              <a:rPr lang="de-DE" altLang="en-US" sz="2800" dirty="0"/>
              <a:t>. </a:t>
            </a:r>
            <a:r>
              <a:rPr lang="de-DE" altLang="en-US" sz="2800" dirty="0" err="1"/>
              <a:t>Phobos</a:t>
            </a:r>
            <a:r>
              <a:rPr lang="de-DE" altLang="en-US" sz="2800" dirty="0"/>
              <a:t> </a:t>
            </a:r>
            <a:r>
              <a:rPr lang="de-DE" altLang="en-US" sz="2800" dirty="0" err="1"/>
              <a:t>means</a:t>
            </a:r>
            <a:r>
              <a:rPr lang="de-DE" altLang="en-US" sz="2800" dirty="0"/>
              <a:t> “</a:t>
            </a:r>
            <a:r>
              <a:rPr lang="de-DE" altLang="en-US" sz="2800" dirty="0" err="1"/>
              <a:t>fear</a:t>
            </a:r>
            <a:r>
              <a:rPr lang="de-DE" altLang="en-US" sz="2800" dirty="0"/>
              <a:t>“, </a:t>
            </a:r>
            <a:r>
              <a:rPr lang="de-DE" altLang="en-US" sz="2800" dirty="0" err="1"/>
              <a:t>Deimos</a:t>
            </a:r>
            <a:r>
              <a:rPr lang="de-DE" altLang="en-US" sz="2800" dirty="0"/>
              <a:t> </a:t>
            </a:r>
            <a:r>
              <a:rPr lang="de-DE" altLang="en-US" sz="2800" dirty="0" err="1"/>
              <a:t>means</a:t>
            </a:r>
            <a:r>
              <a:rPr lang="de-DE" altLang="en-US" sz="2800" dirty="0"/>
              <a:t> “</a:t>
            </a:r>
            <a:r>
              <a:rPr lang="de-DE" altLang="en-US" sz="2800" dirty="0" err="1" smtClean="0"/>
              <a:t>panic</a:t>
            </a:r>
            <a:r>
              <a:rPr lang="de-DE" altLang="en-US" sz="2800" dirty="0" smtClean="0"/>
              <a:t>“</a:t>
            </a:r>
          </a:p>
          <a:p>
            <a:endParaRPr lang="de-DE" altLang="en-US" sz="2800" dirty="0" smtClean="0"/>
          </a:p>
          <a:p>
            <a:r>
              <a:rPr lang="de-DE" altLang="en-US" sz="2800" dirty="0" smtClean="0"/>
              <a:t>Mars </a:t>
            </a:r>
            <a:r>
              <a:rPr lang="de-DE" altLang="en-US" sz="2800" dirty="0" err="1"/>
              <a:t>itself</a:t>
            </a:r>
            <a:r>
              <a:rPr lang="de-DE" altLang="en-US" sz="2800" dirty="0"/>
              <a:t> </a:t>
            </a:r>
            <a:r>
              <a:rPr lang="de-DE" altLang="en-US" sz="2800" dirty="0" err="1"/>
              <a:t>has</a:t>
            </a:r>
            <a:r>
              <a:rPr lang="de-DE" altLang="en-US" sz="2800" dirty="0"/>
              <a:t> </a:t>
            </a:r>
            <a:r>
              <a:rPr lang="de-DE" altLang="en-US" sz="2800" dirty="0" err="1"/>
              <a:t>been</a:t>
            </a:r>
            <a:r>
              <a:rPr lang="de-DE" altLang="en-US" sz="2800" dirty="0"/>
              <a:t> </a:t>
            </a:r>
            <a:r>
              <a:rPr lang="de-DE" altLang="en-US" sz="2800" dirty="0" err="1"/>
              <a:t>named</a:t>
            </a:r>
            <a:r>
              <a:rPr lang="de-DE" altLang="en-US" sz="2800" dirty="0"/>
              <a:t> </a:t>
            </a:r>
            <a:r>
              <a:rPr lang="de-DE" altLang="en-US" sz="2800" dirty="0" err="1"/>
              <a:t>for</a:t>
            </a:r>
            <a:r>
              <a:rPr lang="de-DE" altLang="en-US" sz="2800" dirty="0"/>
              <a:t> </a:t>
            </a:r>
            <a:r>
              <a:rPr lang="de-DE" altLang="en-US" sz="2800" dirty="0" err="1"/>
              <a:t>the</a:t>
            </a:r>
            <a:r>
              <a:rPr lang="de-DE" altLang="en-US" sz="2800" dirty="0"/>
              <a:t> Roman </a:t>
            </a:r>
            <a:r>
              <a:rPr lang="de-DE" altLang="en-US" sz="2800" dirty="0" err="1"/>
              <a:t>God</a:t>
            </a:r>
            <a:r>
              <a:rPr lang="de-DE" altLang="en-US" sz="2800" dirty="0"/>
              <a:t> </a:t>
            </a:r>
            <a:r>
              <a:rPr lang="de-DE" altLang="en-US" sz="2800" dirty="0" err="1"/>
              <a:t>of</a:t>
            </a:r>
            <a:r>
              <a:rPr lang="de-DE" altLang="en-US" sz="2800" dirty="0"/>
              <a:t> War</a:t>
            </a:r>
            <a:r>
              <a:rPr lang="de-DE" altLang="en-US" sz="2800" dirty="0" smtClean="0"/>
              <a:t>.</a:t>
            </a:r>
          </a:p>
          <a:p>
            <a:endParaRPr lang="de-DE" altLang="en-US" sz="2800" dirty="0"/>
          </a:p>
          <a:p>
            <a:r>
              <a:rPr lang="de-DE" altLang="en-US" sz="2800" dirty="0" err="1"/>
              <a:t>They</a:t>
            </a:r>
            <a:r>
              <a:rPr lang="de-DE" altLang="en-US" sz="2800" dirty="0"/>
              <a:t> </a:t>
            </a:r>
            <a:r>
              <a:rPr lang="de-DE" altLang="en-US" sz="2800" dirty="0" err="1"/>
              <a:t>are</a:t>
            </a:r>
            <a:r>
              <a:rPr lang="de-DE" altLang="en-US" sz="2800" dirty="0"/>
              <a:t> </a:t>
            </a:r>
            <a:r>
              <a:rPr lang="de-DE" altLang="en-US" sz="2800" dirty="0" err="1"/>
              <a:t>quite</a:t>
            </a:r>
            <a:r>
              <a:rPr lang="de-DE" altLang="en-US" sz="2800" dirty="0"/>
              <a:t> </a:t>
            </a:r>
            <a:r>
              <a:rPr lang="de-DE" altLang="en-US" sz="2800" dirty="0" err="1"/>
              <a:t>small</a:t>
            </a:r>
            <a:r>
              <a:rPr lang="de-DE" altLang="en-US" sz="2800" dirty="0"/>
              <a:t> (&lt;15km) </a:t>
            </a:r>
            <a:r>
              <a:rPr lang="de-DE" altLang="en-US" sz="2800" dirty="0" err="1"/>
              <a:t>and</a:t>
            </a:r>
            <a:r>
              <a:rPr lang="de-DE" altLang="en-US" sz="2800" dirty="0"/>
              <a:t> </a:t>
            </a:r>
            <a:r>
              <a:rPr lang="de-DE" altLang="en-US" sz="2800" dirty="0" err="1"/>
              <a:t>look</a:t>
            </a:r>
            <a:r>
              <a:rPr lang="de-DE" altLang="en-US" sz="2800" dirty="0"/>
              <a:t> </a:t>
            </a:r>
            <a:r>
              <a:rPr lang="de-DE" altLang="en-US" sz="2800" dirty="0" err="1"/>
              <a:t>rather</a:t>
            </a:r>
            <a:r>
              <a:rPr lang="de-DE" altLang="en-US" sz="2800" dirty="0"/>
              <a:t> like </a:t>
            </a:r>
            <a:r>
              <a:rPr lang="de-DE" altLang="en-US" sz="2800" dirty="0" err="1"/>
              <a:t>potatoes</a:t>
            </a:r>
            <a:r>
              <a:rPr lang="de-DE" altLang="en-US" sz="2800" dirty="0"/>
              <a:t> </a:t>
            </a:r>
            <a:r>
              <a:rPr lang="de-DE" altLang="en-US" sz="2800" dirty="0" err="1"/>
              <a:t>than</a:t>
            </a:r>
            <a:r>
              <a:rPr lang="de-DE" altLang="en-US" sz="2800" dirty="0"/>
              <a:t> like </a:t>
            </a:r>
            <a:r>
              <a:rPr lang="de-DE" altLang="en-US" sz="2800" dirty="0" err="1"/>
              <a:t>moons</a:t>
            </a:r>
            <a:r>
              <a:rPr lang="de-DE" altLang="en-US" sz="2800" dirty="0"/>
              <a:t>.</a:t>
            </a:r>
          </a:p>
          <a:p>
            <a:endParaRPr lang="de-DE" altLang="en-US" sz="2800" dirty="0"/>
          </a:p>
        </p:txBody>
      </p:sp>
      <p:pic>
        <p:nvPicPr>
          <p:cNvPr id="40965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0192" y="4774329"/>
            <a:ext cx="2843808" cy="2083671"/>
          </a:xfrm>
          <a:noFill/>
          <a:ln/>
        </p:spPr>
      </p:pic>
      <p:pic>
        <p:nvPicPr>
          <p:cNvPr id="40962" name="Picture 2"/>
          <p:cNvPicPr>
            <a:picLocks noGrp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12248" y="18225"/>
            <a:ext cx="3533775" cy="2402663"/>
          </a:xfrm>
          <a:gradFill rotWithShape="1">
            <a:gsLst>
              <a:gs pos="0">
                <a:schemeClr val="tx1">
                  <a:alpha val="60001"/>
                </a:schemeClr>
              </a:gs>
              <a:gs pos="100000">
                <a:schemeClr val="tx1">
                  <a:gamma/>
                  <a:shade val="46275"/>
                  <a:invGamma/>
                  <a:alpha val="60001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330948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65666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sz="2500" dirty="0">
                <a:solidFill>
                  <a:srgbClr val="000080"/>
                </a:solidFill>
              </a:rPr>
              <a:t>Virtually nothing was known about the Moons of Jupiter prior to the arrival of spacecraft in the 1970s</a:t>
            </a:r>
            <a:endParaRPr lang="en-US" altLang="en-US" sz="3100" dirty="0">
              <a:solidFill>
                <a:srgbClr val="FFF508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16832"/>
            <a:ext cx="7772400" cy="4026768"/>
          </a:xfrm>
        </p:spPr>
        <p:txBody>
          <a:bodyPr/>
          <a:lstStyle/>
          <a:p>
            <a:r>
              <a:rPr lang="en-US" altLang="en-US" sz="2500" dirty="0"/>
              <a:t>Io</a:t>
            </a:r>
          </a:p>
          <a:p>
            <a:r>
              <a:rPr lang="en-US" altLang="en-US" sz="2500" dirty="0"/>
              <a:t>Europa</a:t>
            </a:r>
          </a:p>
          <a:p>
            <a:r>
              <a:rPr lang="en-US" altLang="en-US" sz="2500" dirty="0"/>
              <a:t>Ganymede </a:t>
            </a:r>
          </a:p>
          <a:p>
            <a:r>
              <a:rPr lang="en-US" altLang="en-US" sz="2500" dirty="0" err="1"/>
              <a:t>Callisto</a:t>
            </a:r>
            <a:endParaRPr lang="en-US" altLang="en-US" sz="2500" dirty="0"/>
          </a:p>
          <a:p>
            <a:r>
              <a:rPr lang="en-US" altLang="en-US" sz="2500" dirty="0"/>
              <a:t>8 others known before space age</a:t>
            </a:r>
          </a:p>
          <a:p>
            <a:r>
              <a:rPr lang="en-US" altLang="en-US" sz="2500" dirty="0"/>
              <a:t>A total of 63 now known (mostly tiny)</a:t>
            </a:r>
          </a:p>
        </p:txBody>
      </p:sp>
    </p:spTree>
    <p:extLst>
      <p:ext uri="{BB962C8B-B14F-4D97-AF65-F5344CB8AC3E}">
        <p14:creationId xmlns:p14="http://schemas.microsoft.com/office/powerpoint/2010/main" val="331296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/>
              <a:t>Moons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1"/>
            <a:ext cx="4978896" cy="377301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None/>
            </a:pPr>
            <a:r>
              <a:rPr lang="de-DE" altLang="en-US" sz="2800" dirty="0" err="1"/>
              <a:t>Io</a:t>
            </a:r>
            <a:r>
              <a:rPr lang="de-DE" altLang="en-US" sz="2800" dirty="0"/>
              <a:t>, </a:t>
            </a:r>
            <a:r>
              <a:rPr lang="de-DE" altLang="en-US" sz="2800" dirty="0" err="1"/>
              <a:t>Callisto</a:t>
            </a:r>
            <a:r>
              <a:rPr lang="de-DE" altLang="en-US" sz="2800" dirty="0"/>
              <a:t>, Ganymed </a:t>
            </a:r>
            <a:r>
              <a:rPr lang="de-DE" altLang="en-US" sz="2800" dirty="0" err="1"/>
              <a:t>and</a:t>
            </a:r>
            <a:r>
              <a:rPr lang="de-DE" altLang="en-US" sz="2800" dirty="0"/>
              <a:t> Europa</a:t>
            </a:r>
          </a:p>
          <a:p>
            <a:pPr>
              <a:buFont typeface="Wingdings" pitchFamily="2" charset="2"/>
              <a:buNone/>
            </a:pPr>
            <a:endParaRPr lang="de-DE" altLang="en-US" sz="2800" dirty="0"/>
          </a:p>
          <a:p>
            <a:r>
              <a:rPr lang="de-DE" altLang="en-US" sz="2800" dirty="0"/>
              <a:t>These </a:t>
            </a:r>
            <a:r>
              <a:rPr lang="de-DE" altLang="en-US" sz="2800" dirty="0" err="1"/>
              <a:t>four</a:t>
            </a:r>
            <a:r>
              <a:rPr lang="de-DE" altLang="en-US" sz="2800" dirty="0"/>
              <a:t> </a:t>
            </a:r>
            <a:r>
              <a:rPr lang="de-DE" altLang="en-US" sz="2800" dirty="0" err="1"/>
              <a:t>moons</a:t>
            </a:r>
            <a:r>
              <a:rPr lang="de-DE" altLang="en-US" sz="2800" dirty="0"/>
              <a:t> </a:t>
            </a:r>
            <a:r>
              <a:rPr lang="de-DE" altLang="en-US" sz="2800" dirty="0" err="1"/>
              <a:t>are</a:t>
            </a:r>
            <a:r>
              <a:rPr lang="de-DE" altLang="en-US" sz="2800" dirty="0"/>
              <a:t> </a:t>
            </a:r>
            <a:r>
              <a:rPr lang="de-DE" altLang="en-US" sz="2800" dirty="0" err="1"/>
              <a:t>the</a:t>
            </a:r>
            <a:r>
              <a:rPr lang="de-DE" altLang="en-US" sz="2800" dirty="0"/>
              <a:t> </a:t>
            </a:r>
            <a:r>
              <a:rPr lang="de-DE" altLang="en-US" sz="2800" dirty="0" err="1"/>
              <a:t>biggest</a:t>
            </a:r>
            <a:r>
              <a:rPr lang="de-DE" altLang="en-US" sz="2800" dirty="0"/>
              <a:t> </a:t>
            </a:r>
            <a:r>
              <a:rPr lang="de-DE" altLang="en-US" sz="2800" dirty="0" err="1"/>
              <a:t>moons</a:t>
            </a:r>
            <a:r>
              <a:rPr lang="de-DE" altLang="en-US" sz="2800" dirty="0"/>
              <a:t> </a:t>
            </a:r>
            <a:r>
              <a:rPr lang="de-DE" altLang="en-US" sz="2800" dirty="0" err="1"/>
              <a:t>of</a:t>
            </a:r>
            <a:r>
              <a:rPr lang="de-DE" altLang="en-US" sz="2800" dirty="0"/>
              <a:t> </a:t>
            </a:r>
            <a:r>
              <a:rPr lang="de-DE" altLang="en-US" sz="2800" dirty="0" smtClean="0"/>
              <a:t>Jupiter</a:t>
            </a:r>
          </a:p>
          <a:p>
            <a:endParaRPr lang="de-DE" altLang="en-US" sz="2800" dirty="0" smtClean="0"/>
          </a:p>
          <a:p>
            <a:r>
              <a:rPr lang="de-DE" altLang="en-US" sz="2800" dirty="0" err="1" smtClean="0"/>
              <a:t>They</a:t>
            </a:r>
            <a:r>
              <a:rPr lang="de-DE" altLang="en-US" sz="2800" dirty="0" smtClean="0"/>
              <a:t> </a:t>
            </a:r>
            <a:r>
              <a:rPr lang="de-DE" altLang="en-US" sz="2800" dirty="0" err="1"/>
              <a:t>can</a:t>
            </a:r>
            <a:r>
              <a:rPr lang="de-DE" altLang="en-US" sz="2800" dirty="0"/>
              <a:t> </a:t>
            </a:r>
            <a:r>
              <a:rPr lang="de-DE" altLang="en-US" sz="2800" dirty="0" err="1"/>
              <a:t>be</a:t>
            </a:r>
            <a:r>
              <a:rPr lang="de-DE" altLang="en-US" sz="2800" dirty="0"/>
              <a:t> </a:t>
            </a:r>
            <a:r>
              <a:rPr lang="de-DE" altLang="en-US" sz="2800" dirty="0" err="1"/>
              <a:t>seen</a:t>
            </a:r>
            <a:r>
              <a:rPr lang="de-DE" altLang="en-US" sz="2800" dirty="0"/>
              <a:t> </a:t>
            </a:r>
            <a:r>
              <a:rPr lang="de-DE" altLang="en-US" sz="2800" dirty="0" err="1"/>
              <a:t>with</a:t>
            </a:r>
            <a:r>
              <a:rPr lang="de-DE" altLang="en-US" sz="2800" dirty="0"/>
              <a:t> </a:t>
            </a:r>
            <a:r>
              <a:rPr lang="de-DE" altLang="en-US" sz="2800" dirty="0" err="1"/>
              <a:t>small</a:t>
            </a:r>
            <a:r>
              <a:rPr lang="de-DE" altLang="en-US" sz="2800" dirty="0"/>
              <a:t> </a:t>
            </a:r>
            <a:r>
              <a:rPr lang="de-DE" altLang="en-US" sz="2800" dirty="0" err="1"/>
              <a:t>telescopes</a:t>
            </a:r>
            <a:r>
              <a:rPr lang="de-DE" altLang="en-US" sz="2800" dirty="0"/>
              <a:t> </a:t>
            </a:r>
            <a:r>
              <a:rPr lang="de-DE" altLang="en-US" sz="2800" dirty="0" err="1"/>
              <a:t>or</a:t>
            </a:r>
            <a:r>
              <a:rPr lang="de-DE" altLang="en-US" sz="2800" dirty="0"/>
              <a:t> </a:t>
            </a:r>
            <a:r>
              <a:rPr lang="de-DE" altLang="en-US" sz="2800" dirty="0" err="1"/>
              <a:t>even</a:t>
            </a:r>
            <a:r>
              <a:rPr lang="de-DE" altLang="en-US" sz="2800" dirty="0"/>
              <a:t> </a:t>
            </a:r>
            <a:r>
              <a:rPr lang="de-DE" altLang="en-US" sz="2800" dirty="0" err="1"/>
              <a:t>with</a:t>
            </a:r>
            <a:r>
              <a:rPr lang="de-DE" altLang="en-US" sz="2800" dirty="0"/>
              <a:t> </a:t>
            </a:r>
            <a:r>
              <a:rPr lang="de-DE" altLang="en-US" sz="2800" dirty="0" err="1" smtClean="0"/>
              <a:t>binoculars</a:t>
            </a:r>
            <a:endParaRPr lang="de-DE" altLang="en-US" sz="2800" dirty="0"/>
          </a:p>
        </p:txBody>
      </p:sp>
      <p:pic>
        <p:nvPicPr>
          <p:cNvPr id="41992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65729" y="3501008"/>
            <a:ext cx="3378271" cy="3356992"/>
          </a:xfrm>
          <a:noFill/>
          <a:ln/>
        </p:spPr>
      </p:pic>
      <p:sp>
        <p:nvSpPr>
          <p:cNvPr id="41994" name="Line 10"/>
          <p:cNvSpPr>
            <a:spLocks noChangeShapeType="1"/>
          </p:cNvSpPr>
          <p:nvPr/>
        </p:nvSpPr>
        <p:spPr bwMode="auto">
          <a:xfrm flipV="1">
            <a:off x="6732588" y="5805488"/>
            <a:ext cx="1008062" cy="2159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5292725" y="5876925"/>
            <a:ext cx="18716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en-US" b="1">
                <a:solidFill>
                  <a:schemeClr val="bg1"/>
                </a:solidFill>
              </a:rPr>
              <a:t>Europa</a:t>
            </a:r>
          </a:p>
        </p:txBody>
      </p:sp>
      <p:sp>
        <p:nvSpPr>
          <p:cNvPr id="41996" name="Line 12"/>
          <p:cNvSpPr>
            <a:spLocks noChangeShapeType="1"/>
          </p:cNvSpPr>
          <p:nvPr/>
        </p:nvSpPr>
        <p:spPr bwMode="auto">
          <a:xfrm flipV="1">
            <a:off x="7667625" y="4149725"/>
            <a:ext cx="1008063" cy="2159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6588125" y="4221163"/>
            <a:ext cx="18716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en-US" b="1">
                <a:solidFill>
                  <a:schemeClr val="bg1"/>
                </a:solidFill>
              </a:rPr>
              <a:t>Io</a:t>
            </a:r>
          </a:p>
        </p:txBody>
      </p:sp>
    </p:spTree>
    <p:extLst>
      <p:ext uri="{BB962C8B-B14F-4D97-AF65-F5344CB8AC3E}">
        <p14:creationId xmlns:p14="http://schemas.microsoft.com/office/powerpoint/2010/main" val="4703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 altLang="en-US" sz="3300">
                <a:solidFill>
                  <a:srgbClr val="FFF508"/>
                </a:solidFill>
              </a:rPr>
              <a:t>The Galilean satellites of Jupiter</a:t>
            </a:r>
          </a:p>
        </p:txBody>
      </p:sp>
      <p:pic>
        <p:nvPicPr>
          <p:cNvPr id="16387" name="Picture 3" descr="Galilean_satelli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3058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82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772400" cy="762000"/>
          </a:xfrm>
        </p:spPr>
        <p:txBody>
          <a:bodyPr/>
          <a:lstStyle/>
          <a:p>
            <a:r>
              <a:rPr lang="en-US" altLang="en-US" sz="3200">
                <a:solidFill>
                  <a:srgbClr val="000080"/>
                </a:solidFill>
              </a:rPr>
              <a:t>The Galilean satellites of Jupiter (cont)</a:t>
            </a:r>
            <a:endParaRPr lang="en-US" altLang="en-US" sz="3200">
              <a:solidFill>
                <a:srgbClr val="FFF508"/>
              </a:solidFill>
            </a:endParaRPr>
          </a:p>
        </p:txBody>
      </p:sp>
      <p:pic>
        <p:nvPicPr>
          <p:cNvPr id="18435" name="Picture 3" descr="Galilean_Satellit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534400" cy="487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45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 sz="3100">
                <a:solidFill>
                  <a:srgbClr val="FEFF0C"/>
                </a:solidFill>
              </a:rPr>
              <a:t>Callisto: most distant of Galilean satellites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410200"/>
            <a:ext cx="6400800" cy="914400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Distance from Jupiter = 1883 thousand km; diameter = 4820km</a:t>
            </a:r>
          </a:p>
        </p:txBody>
      </p:sp>
      <p:pic>
        <p:nvPicPr>
          <p:cNvPr id="20484" name="Picture 4" descr="callis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762952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3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313</Words>
  <Application>Microsoft Office PowerPoint</Application>
  <PresentationFormat>On-screen Show (4:3)</PresentationFormat>
  <Paragraphs>84</Paragraphs>
  <Slides>13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Concourse</vt:lpstr>
      <vt:lpstr>Moons On Other Planets </vt:lpstr>
      <vt:lpstr>The “top 7” moons in the solar system</vt:lpstr>
      <vt:lpstr>Moons</vt:lpstr>
      <vt:lpstr>Moons</vt:lpstr>
      <vt:lpstr>Virtually nothing was known about the Moons of Jupiter prior to the arrival of spacecraft in the 1970s</vt:lpstr>
      <vt:lpstr>Moons</vt:lpstr>
      <vt:lpstr>The Galilean satellites of Jupiter</vt:lpstr>
      <vt:lpstr>The Galilean satellites of Jupiter (cont)</vt:lpstr>
      <vt:lpstr>Callisto: most distant of Galilean satellites</vt:lpstr>
      <vt:lpstr>Ganymede: largest moon in solar system</vt:lpstr>
      <vt:lpstr>Europa</vt:lpstr>
      <vt:lpstr>Cracks in the ice crust of Europa</vt:lpstr>
      <vt:lpstr>Changes on Io: 1979-1999</vt:lpstr>
    </vt:vector>
  </TitlesOfParts>
  <Company>Calgary Board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Moons On Other Planets </dc:title>
  <dc:creator>Dayna L Smith</dc:creator>
  <cp:lastModifiedBy>Dayna L Smith</cp:lastModifiedBy>
  <cp:revision>1</cp:revision>
  <dcterms:created xsi:type="dcterms:W3CDTF">2015-03-28T20:56:22Z</dcterms:created>
  <dcterms:modified xsi:type="dcterms:W3CDTF">2015-03-28T21:14:58Z</dcterms:modified>
</cp:coreProperties>
</file>