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5" r:id="rId5"/>
    <p:sldId id="261" r:id="rId6"/>
    <p:sldId id="267" r:id="rId7"/>
    <p:sldId id="268" r:id="rId8"/>
    <p:sldId id="258" r:id="rId9"/>
    <p:sldId id="259" r:id="rId10"/>
    <p:sldId id="264" r:id="rId11"/>
    <p:sldId id="270" r:id="rId12"/>
    <p:sldId id="260" r:id="rId13"/>
    <p:sldId id="263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0F8A8-E15F-4F88-A6F4-6D7400D44CB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9ED960F0-6E1D-40F7-9E0D-78BE30A308D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Consumers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*get nutrients from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plants and animals</a:t>
          </a:r>
        </a:p>
      </dgm:t>
    </dgm:pt>
    <dgm:pt modelId="{5F006328-3A07-46F9-94F3-A18C77D4C265}" type="parTrans" cxnId="{3C8B2F21-FA66-40F2-902A-71922C59659E}">
      <dgm:prSet/>
      <dgm:spPr/>
      <dgm:t>
        <a:bodyPr/>
        <a:lstStyle/>
        <a:p>
          <a:endParaRPr lang="en-CA"/>
        </a:p>
      </dgm:t>
    </dgm:pt>
    <dgm:pt modelId="{AFDBCB91-0C92-45F4-B93D-D0736232ECC4}" type="sibTrans" cxnId="{3C8B2F21-FA66-40F2-902A-71922C59659E}">
      <dgm:prSet/>
      <dgm:spPr/>
      <dgm:t>
        <a:bodyPr/>
        <a:lstStyle/>
        <a:p>
          <a:endParaRPr lang="en-CA"/>
        </a:p>
      </dgm:t>
    </dgm:pt>
    <dgm:pt modelId="{E35664E7-1F94-4234-BDF5-DCE6119D467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Decomposers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*get nutrients from dead plant and animal material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*return nutrients to the soil</a:t>
          </a:r>
        </a:p>
      </dgm:t>
    </dgm:pt>
    <dgm:pt modelId="{25A84ED4-96C9-4C69-B9C2-6C3CCE6CC441}" type="parTrans" cxnId="{43B0951A-DABB-42D4-B4CD-77519F0C14C0}">
      <dgm:prSet/>
      <dgm:spPr/>
      <dgm:t>
        <a:bodyPr/>
        <a:lstStyle/>
        <a:p>
          <a:endParaRPr lang="en-CA"/>
        </a:p>
      </dgm:t>
    </dgm:pt>
    <dgm:pt modelId="{D96A34EF-8CB4-43E2-AC69-788233A33575}" type="sibTrans" cxnId="{43B0951A-DABB-42D4-B4CD-77519F0C14C0}">
      <dgm:prSet/>
      <dgm:spPr/>
      <dgm:t>
        <a:bodyPr/>
        <a:lstStyle/>
        <a:p>
          <a:endParaRPr lang="en-CA"/>
        </a:p>
      </dgm:t>
    </dgm:pt>
    <dgm:pt modelId="{EAA5EF26-3D35-4178-B278-35EB31464DD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Producers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*get nutrients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from the soil</a:t>
          </a:r>
        </a:p>
      </dgm:t>
    </dgm:pt>
    <dgm:pt modelId="{2580EF15-32F6-452B-AA3F-9CA8B317666D}" type="parTrans" cxnId="{1B75611C-7627-4017-A507-0414F90AD698}">
      <dgm:prSet/>
      <dgm:spPr/>
      <dgm:t>
        <a:bodyPr/>
        <a:lstStyle/>
        <a:p>
          <a:endParaRPr lang="en-CA"/>
        </a:p>
      </dgm:t>
    </dgm:pt>
    <dgm:pt modelId="{65C3980A-847F-42A1-B23C-81F05AD50A69}" type="sibTrans" cxnId="{1B75611C-7627-4017-A507-0414F90AD698}">
      <dgm:prSet/>
      <dgm:spPr/>
      <dgm:t>
        <a:bodyPr/>
        <a:lstStyle/>
        <a:p>
          <a:endParaRPr lang="en-CA"/>
        </a:p>
      </dgm:t>
    </dgm:pt>
    <dgm:pt modelId="{3D8FBCB7-DBD0-439B-8A51-5A250DF7C35B}" type="pres">
      <dgm:prSet presAssocID="{6630F8A8-E15F-4F88-A6F4-6D7400D44CBD}" presName="cycle" presStyleCnt="0">
        <dgm:presLayoutVars>
          <dgm:dir/>
          <dgm:resizeHandles val="exact"/>
        </dgm:presLayoutVars>
      </dgm:prSet>
      <dgm:spPr/>
    </dgm:pt>
    <dgm:pt modelId="{C78CCAD3-D428-4273-BD82-D2317D34CC8A}" type="pres">
      <dgm:prSet presAssocID="{9ED960F0-6E1D-40F7-9E0D-78BE30A308D0}" presName="dummy" presStyleCnt="0"/>
      <dgm:spPr/>
    </dgm:pt>
    <dgm:pt modelId="{1D877EBA-6428-45BA-A98F-AD71809F4539}" type="pres">
      <dgm:prSet presAssocID="{9ED960F0-6E1D-40F7-9E0D-78BE30A308D0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9E9641-2349-488A-B569-9E8A66ED038B}" type="pres">
      <dgm:prSet presAssocID="{AFDBCB91-0C92-45F4-B93D-D0736232ECC4}" presName="sibTrans" presStyleLbl="node1" presStyleIdx="0" presStyleCnt="3" custLinFactNeighborX="-1144" custLinFactNeighborY="-6868"/>
      <dgm:spPr/>
      <dgm:t>
        <a:bodyPr/>
        <a:lstStyle/>
        <a:p>
          <a:endParaRPr lang="en-CA"/>
        </a:p>
      </dgm:t>
    </dgm:pt>
    <dgm:pt modelId="{4F94EB13-40BE-4A1D-AC65-70990B39A47C}" type="pres">
      <dgm:prSet presAssocID="{E35664E7-1F94-4234-BDF5-DCE6119D467F}" presName="dummy" presStyleCnt="0"/>
      <dgm:spPr/>
    </dgm:pt>
    <dgm:pt modelId="{E058A9C6-EF09-41A6-8585-A0F57AA41429}" type="pres">
      <dgm:prSet presAssocID="{E35664E7-1F94-4234-BDF5-DCE6119D467F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BEDDD9B-0E91-4C4D-9425-C48A7D9C6687}" type="pres">
      <dgm:prSet presAssocID="{D96A34EF-8CB4-43E2-AC69-788233A33575}" presName="sibTrans" presStyleLbl="node1" presStyleIdx="1" presStyleCnt="3"/>
      <dgm:spPr/>
      <dgm:t>
        <a:bodyPr/>
        <a:lstStyle/>
        <a:p>
          <a:endParaRPr lang="en-CA"/>
        </a:p>
      </dgm:t>
    </dgm:pt>
    <dgm:pt modelId="{AF85BEC8-E7FA-4652-940F-C7D834B82A62}" type="pres">
      <dgm:prSet presAssocID="{EAA5EF26-3D35-4178-B278-35EB31464DDE}" presName="dummy" presStyleCnt="0"/>
      <dgm:spPr/>
    </dgm:pt>
    <dgm:pt modelId="{43214A84-BFDA-4EE1-BC7F-2FA529E5F78D}" type="pres">
      <dgm:prSet presAssocID="{EAA5EF26-3D35-4178-B278-35EB31464DDE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4DD09B-257F-4298-B314-087A8ED9FF31}" type="pres">
      <dgm:prSet presAssocID="{65C3980A-847F-42A1-B23C-81F05AD50A69}" presName="sibTrans" presStyleLbl="node1" presStyleIdx="2" presStyleCnt="3"/>
      <dgm:spPr/>
      <dgm:t>
        <a:bodyPr/>
        <a:lstStyle/>
        <a:p>
          <a:endParaRPr lang="en-CA"/>
        </a:p>
      </dgm:t>
    </dgm:pt>
  </dgm:ptLst>
  <dgm:cxnLst>
    <dgm:cxn modelId="{1B75611C-7627-4017-A507-0414F90AD698}" srcId="{6630F8A8-E15F-4F88-A6F4-6D7400D44CBD}" destId="{EAA5EF26-3D35-4178-B278-35EB31464DDE}" srcOrd="2" destOrd="0" parTransId="{2580EF15-32F6-452B-AA3F-9CA8B317666D}" sibTransId="{65C3980A-847F-42A1-B23C-81F05AD50A69}"/>
    <dgm:cxn modelId="{18C941D2-0620-4835-8CF9-613804693215}" type="presOf" srcId="{65C3980A-847F-42A1-B23C-81F05AD50A69}" destId="{304DD09B-257F-4298-B314-087A8ED9FF31}" srcOrd="0" destOrd="0" presId="urn:microsoft.com/office/officeart/2005/8/layout/cycle1"/>
    <dgm:cxn modelId="{2C1C2494-6328-4D5B-B3EB-2AC638DE467E}" type="presOf" srcId="{D96A34EF-8CB4-43E2-AC69-788233A33575}" destId="{8BEDDD9B-0E91-4C4D-9425-C48A7D9C6687}" srcOrd="0" destOrd="0" presId="urn:microsoft.com/office/officeart/2005/8/layout/cycle1"/>
    <dgm:cxn modelId="{5F094EA3-76F8-437B-8B4D-45D88463DD03}" type="presOf" srcId="{EAA5EF26-3D35-4178-B278-35EB31464DDE}" destId="{43214A84-BFDA-4EE1-BC7F-2FA529E5F78D}" srcOrd="0" destOrd="0" presId="urn:microsoft.com/office/officeart/2005/8/layout/cycle1"/>
    <dgm:cxn modelId="{3C8B2F21-FA66-40F2-902A-71922C59659E}" srcId="{6630F8A8-E15F-4F88-A6F4-6D7400D44CBD}" destId="{9ED960F0-6E1D-40F7-9E0D-78BE30A308D0}" srcOrd="0" destOrd="0" parTransId="{5F006328-3A07-46F9-94F3-A18C77D4C265}" sibTransId="{AFDBCB91-0C92-45F4-B93D-D0736232ECC4}"/>
    <dgm:cxn modelId="{94DDFA07-2A17-401D-9A39-7C9932007180}" type="presOf" srcId="{AFDBCB91-0C92-45F4-B93D-D0736232ECC4}" destId="{779E9641-2349-488A-B569-9E8A66ED038B}" srcOrd="0" destOrd="0" presId="urn:microsoft.com/office/officeart/2005/8/layout/cycle1"/>
    <dgm:cxn modelId="{43B0951A-DABB-42D4-B4CD-77519F0C14C0}" srcId="{6630F8A8-E15F-4F88-A6F4-6D7400D44CBD}" destId="{E35664E7-1F94-4234-BDF5-DCE6119D467F}" srcOrd="1" destOrd="0" parTransId="{25A84ED4-96C9-4C69-B9C2-6C3CCE6CC441}" sibTransId="{D96A34EF-8CB4-43E2-AC69-788233A33575}"/>
    <dgm:cxn modelId="{58166471-3A0F-47D5-96DD-94F5CA0EF0AE}" type="presOf" srcId="{9ED960F0-6E1D-40F7-9E0D-78BE30A308D0}" destId="{1D877EBA-6428-45BA-A98F-AD71809F4539}" srcOrd="0" destOrd="0" presId="urn:microsoft.com/office/officeart/2005/8/layout/cycle1"/>
    <dgm:cxn modelId="{36D5F9C2-E6A3-4FE0-AF42-131468508EF9}" type="presOf" srcId="{E35664E7-1F94-4234-BDF5-DCE6119D467F}" destId="{E058A9C6-EF09-41A6-8585-A0F57AA41429}" srcOrd="0" destOrd="0" presId="urn:microsoft.com/office/officeart/2005/8/layout/cycle1"/>
    <dgm:cxn modelId="{956652CD-0719-4534-A75F-2CA64FCF02D4}" type="presOf" srcId="{6630F8A8-E15F-4F88-A6F4-6D7400D44CBD}" destId="{3D8FBCB7-DBD0-439B-8A51-5A250DF7C35B}" srcOrd="0" destOrd="0" presId="urn:microsoft.com/office/officeart/2005/8/layout/cycle1"/>
    <dgm:cxn modelId="{1382F859-BA1F-463E-AD6D-7ECD439F20E5}" type="presParOf" srcId="{3D8FBCB7-DBD0-439B-8A51-5A250DF7C35B}" destId="{C78CCAD3-D428-4273-BD82-D2317D34CC8A}" srcOrd="0" destOrd="0" presId="urn:microsoft.com/office/officeart/2005/8/layout/cycle1"/>
    <dgm:cxn modelId="{539140DD-D49C-4B7D-BC17-85E5C4E6925E}" type="presParOf" srcId="{3D8FBCB7-DBD0-439B-8A51-5A250DF7C35B}" destId="{1D877EBA-6428-45BA-A98F-AD71809F4539}" srcOrd="1" destOrd="0" presId="urn:microsoft.com/office/officeart/2005/8/layout/cycle1"/>
    <dgm:cxn modelId="{39D6A8C5-548E-4803-B32D-C2897B4A7D4B}" type="presParOf" srcId="{3D8FBCB7-DBD0-439B-8A51-5A250DF7C35B}" destId="{779E9641-2349-488A-B569-9E8A66ED038B}" srcOrd="2" destOrd="0" presId="urn:microsoft.com/office/officeart/2005/8/layout/cycle1"/>
    <dgm:cxn modelId="{A8327A41-D07B-4470-A69E-C7AFA71A0936}" type="presParOf" srcId="{3D8FBCB7-DBD0-439B-8A51-5A250DF7C35B}" destId="{4F94EB13-40BE-4A1D-AC65-70990B39A47C}" srcOrd="3" destOrd="0" presId="urn:microsoft.com/office/officeart/2005/8/layout/cycle1"/>
    <dgm:cxn modelId="{83785AFC-BB1C-42E4-9B0A-2BF197B23DC9}" type="presParOf" srcId="{3D8FBCB7-DBD0-439B-8A51-5A250DF7C35B}" destId="{E058A9C6-EF09-41A6-8585-A0F57AA41429}" srcOrd="4" destOrd="0" presId="urn:microsoft.com/office/officeart/2005/8/layout/cycle1"/>
    <dgm:cxn modelId="{587A0136-018E-4D04-974D-BE3728ABD793}" type="presParOf" srcId="{3D8FBCB7-DBD0-439B-8A51-5A250DF7C35B}" destId="{8BEDDD9B-0E91-4C4D-9425-C48A7D9C6687}" srcOrd="5" destOrd="0" presId="urn:microsoft.com/office/officeart/2005/8/layout/cycle1"/>
    <dgm:cxn modelId="{B3589D2D-45E6-46F7-AB94-D48749864153}" type="presParOf" srcId="{3D8FBCB7-DBD0-439B-8A51-5A250DF7C35B}" destId="{AF85BEC8-E7FA-4652-940F-C7D834B82A62}" srcOrd="6" destOrd="0" presId="urn:microsoft.com/office/officeart/2005/8/layout/cycle1"/>
    <dgm:cxn modelId="{32C47EC1-38C6-4DCC-A0A2-CD77B5629517}" type="presParOf" srcId="{3D8FBCB7-DBD0-439B-8A51-5A250DF7C35B}" destId="{43214A84-BFDA-4EE1-BC7F-2FA529E5F78D}" srcOrd="7" destOrd="0" presId="urn:microsoft.com/office/officeart/2005/8/layout/cycle1"/>
    <dgm:cxn modelId="{55BA62AB-8429-4AFE-B58B-18F7147C45F1}" type="presParOf" srcId="{3D8FBCB7-DBD0-439B-8A51-5A250DF7C35B}" destId="{304DD09B-257F-4298-B314-087A8ED9FF31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77EBA-6428-45BA-A98F-AD71809F4539}">
      <dsp:nvSpPr>
        <dsp:cNvPr id="0" name=""/>
        <dsp:cNvSpPr/>
      </dsp:nvSpPr>
      <dsp:spPr>
        <a:xfrm>
          <a:off x="5109257" y="390812"/>
          <a:ext cx="1993686" cy="1993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Consumers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*get nutrients from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plants and animals</a:t>
          </a:r>
        </a:p>
      </dsp:txBody>
      <dsp:txXfrm>
        <a:off x="5109257" y="390812"/>
        <a:ext cx="1993686" cy="1993686"/>
      </dsp:txXfrm>
    </dsp:sp>
    <dsp:sp modelId="{779E9641-2349-488A-B569-9E8A66ED038B}">
      <dsp:nvSpPr>
        <dsp:cNvPr id="0" name=""/>
        <dsp:cNvSpPr/>
      </dsp:nvSpPr>
      <dsp:spPr>
        <a:xfrm>
          <a:off x="2016231" y="-326014"/>
          <a:ext cx="4716604" cy="4716604"/>
        </a:xfrm>
        <a:prstGeom prst="circularArrow">
          <a:avLst>
            <a:gd name="adj1" fmla="val 8243"/>
            <a:gd name="adj2" fmla="val 575614"/>
            <a:gd name="adj3" fmla="val 2966157"/>
            <a:gd name="adj4" fmla="val 50180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8A9C6-EF09-41A6-8585-A0F57AA41429}">
      <dsp:nvSpPr>
        <dsp:cNvPr id="0" name=""/>
        <dsp:cNvSpPr/>
      </dsp:nvSpPr>
      <dsp:spPr>
        <a:xfrm>
          <a:off x="3431648" y="3296517"/>
          <a:ext cx="1993686" cy="1993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Decomposers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*get nutrients from dead plant and animal material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*return nutrients to the soil</a:t>
          </a:r>
        </a:p>
      </dsp:txBody>
      <dsp:txXfrm>
        <a:off x="3431648" y="3296517"/>
        <a:ext cx="1993686" cy="1993686"/>
      </dsp:txXfrm>
    </dsp:sp>
    <dsp:sp modelId="{8BEDDD9B-0E91-4C4D-9425-C48A7D9C6687}">
      <dsp:nvSpPr>
        <dsp:cNvPr id="0" name=""/>
        <dsp:cNvSpPr/>
      </dsp:nvSpPr>
      <dsp:spPr>
        <a:xfrm>
          <a:off x="2070189" y="-2078"/>
          <a:ext cx="4716604" cy="4716604"/>
        </a:xfrm>
        <a:prstGeom prst="circularArrow">
          <a:avLst>
            <a:gd name="adj1" fmla="val 8243"/>
            <a:gd name="adj2" fmla="val 575614"/>
            <a:gd name="adj3" fmla="val 10174206"/>
            <a:gd name="adj4" fmla="val 7258229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14A84-BFDA-4EE1-BC7F-2FA529E5F78D}">
      <dsp:nvSpPr>
        <dsp:cNvPr id="0" name=""/>
        <dsp:cNvSpPr/>
      </dsp:nvSpPr>
      <dsp:spPr>
        <a:xfrm>
          <a:off x="1754039" y="390812"/>
          <a:ext cx="1993686" cy="1993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Producers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*get nutrients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from the soil</a:t>
          </a:r>
        </a:p>
      </dsp:txBody>
      <dsp:txXfrm>
        <a:off x="1754039" y="390812"/>
        <a:ext cx="1993686" cy="1993686"/>
      </dsp:txXfrm>
    </dsp:sp>
    <dsp:sp modelId="{304DD09B-257F-4298-B314-087A8ED9FF31}">
      <dsp:nvSpPr>
        <dsp:cNvPr id="0" name=""/>
        <dsp:cNvSpPr/>
      </dsp:nvSpPr>
      <dsp:spPr>
        <a:xfrm>
          <a:off x="2070189" y="-2078"/>
          <a:ext cx="4716604" cy="4716604"/>
        </a:xfrm>
        <a:prstGeom prst="circularArrow">
          <a:avLst>
            <a:gd name="adj1" fmla="val 8243"/>
            <a:gd name="adj2" fmla="val 575614"/>
            <a:gd name="adj3" fmla="val 16858871"/>
            <a:gd name="adj4" fmla="val 14965515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48661-8796-4894-840C-0A721A076717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A5EE2-AA25-4233-91A9-E9E89D921F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95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3F94F9-9820-42F2-9203-8457A0BC78C8}" type="slidenum">
              <a:rPr lang="en-US" altLang="en-US" sz="1200">
                <a:latin typeface="Arial" pitchFamily="34" charset="0"/>
              </a:rPr>
              <a:pPr/>
              <a:t>14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*Give the students a copy of Master #5 and have them write the 4 steps onto the sheet itself.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02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25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599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8913"/>
            <a:ext cx="684847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593850"/>
            <a:ext cx="3348038" cy="5075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7838" y="1593850"/>
            <a:ext cx="3348037" cy="5075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6388-62C2-4585-8B95-7DB3E80BA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0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02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58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82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92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719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39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47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029B-BC42-4BB9-8132-7575B50777D9}" type="datetimeFigureOut">
              <a:rPr lang="en-CA" smtClean="0"/>
              <a:t>14/09/2014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04870-692E-4470-A04F-4D9EE6F7AC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51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" y="-444914"/>
            <a:ext cx="9252520" cy="73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2363154"/>
            <a:ext cx="6049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>
                <a:solidFill>
                  <a:srgbClr val="FF0000"/>
                </a:solidFill>
              </a:rPr>
              <a:t>Forest Ecosystem Balance</a:t>
            </a:r>
            <a:endParaRPr lang="en-C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" y="-54768"/>
            <a:ext cx="9252520" cy="69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2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Food Chains of Alberta Forests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43470"/>
              </p:ext>
            </p:extLst>
          </p:nvPr>
        </p:nvGraphicFramePr>
        <p:xfrm>
          <a:off x="539552" y="1628800"/>
          <a:ext cx="8136904" cy="42484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0765"/>
                <a:gridCol w="3478776"/>
                <a:gridCol w="1472655"/>
                <a:gridCol w="2684708"/>
              </a:tblGrid>
              <a:tr h="2623693">
                <a:tc>
                  <a:txBody>
                    <a:bodyPr/>
                    <a:lstStyle/>
                    <a:p>
                      <a:pPr marL="2540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1.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spcBef>
                          <a:spcPts val="365"/>
                        </a:spcBef>
                        <a:spcAft>
                          <a:spcPts val="0"/>
                        </a:spcAft>
                        <a:tabLst>
                          <a:tab pos="673735" algn="l"/>
                          <a:tab pos="1013460" algn="l"/>
                          <a:tab pos="1899920" algn="l"/>
                        </a:tabLst>
                      </a:pPr>
                      <a:r>
                        <a:rPr lang="en-US" sz="2000" spc="-5" dirty="0">
                          <a:effectLst/>
                        </a:rPr>
                        <a:t>gras</a:t>
                      </a:r>
                      <a:r>
                        <a:rPr lang="en-US" sz="2000" dirty="0">
                          <a:effectLst/>
                        </a:rPr>
                        <a:t>s	</a:t>
                      </a:r>
                      <a:r>
                        <a:rPr lang="en-US" sz="2000" dirty="0" smtClean="0">
                          <a:effectLst/>
                        </a:rPr>
                        <a:t>→  </a:t>
                      </a:r>
                      <a:r>
                        <a:rPr lang="en-US" sz="2000" spc="-5" dirty="0" smtClean="0">
                          <a:effectLst/>
                        </a:rPr>
                        <a:t>dee</a:t>
                      </a:r>
                      <a:r>
                        <a:rPr lang="en-US" sz="2000" dirty="0" smtClean="0">
                          <a:effectLst/>
                        </a:rPr>
                        <a:t>r</a:t>
                      </a:r>
                      <a:r>
                        <a:rPr lang="en-US" sz="2000" spc="-5" dirty="0" smtClean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mous</a:t>
                      </a:r>
                      <a:r>
                        <a:rPr lang="en-US" sz="2000" dirty="0">
                          <a:effectLst/>
                        </a:rPr>
                        <a:t>e	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740">
                        <a:spcBef>
                          <a:spcPts val="365"/>
                        </a:spcBef>
                        <a:spcAft>
                          <a:spcPts val="0"/>
                        </a:spcAft>
                        <a:tabLst>
                          <a:tab pos="681990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→</a:t>
                      </a:r>
                      <a:r>
                        <a:rPr lang="en-US" sz="2000" spc="-5" dirty="0" smtClean="0">
                          <a:effectLst/>
                        </a:rPr>
                        <a:t>wease</a:t>
                      </a:r>
                      <a:r>
                        <a:rPr lang="en-US" sz="2000" dirty="0" smtClean="0">
                          <a:effectLst/>
                        </a:rPr>
                        <a:t>l 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31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→</a:t>
                      </a:r>
                      <a:r>
                        <a:rPr lang="en-US" sz="2000" spc="-5" dirty="0" smtClean="0">
                          <a:effectLst/>
                        </a:rPr>
                        <a:t>coyote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24779">
                <a:tc>
                  <a:txBody>
                    <a:bodyPr/>
                    <a:lstStyle/>
                    <a:p>
                      <a:pPr marL="25400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</a:rPr>
                        <a:t>2.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spcBef>
                          <a:spcPts val="105"/>
                        </a:spcBef>
                        <a:spcAft>
                          <a:spcPts val="0"/>
                        </a:spcAft>
                        <a:tabLst>
                          <a:tab pos="1125855" algn="l"/>
                          <a:tab pos="1466215" algn="l"/>
                        </a:tabLst>
                      </a:pPr>
                      <a:r>
                        <a:rPr lang="en-US" sz="2000" spc="-5" dirty="0">
                          <a:effectLst/>
                        </a:rPr>
                        <a:t>aspe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en-US" sz="2000" spc="-5" dirty="0">
                          <a:effectLst/>
                        </a:rPr>
                        <a:t> leave</a:t>
                      </a:r>
                      <a:r>
                        <a:rPr lang="en-US" sz="2000" dirty="0">
                          <a:effectLst/>
                        </a:rPr>
                        <a:t>s	</a:t>
                      </a:r>
                      <a:r>
                        <a:rPr lang="en-US" sz="2000" dirty="0" smtClean="0">
                          <a:effectLst/>
                        </a:rPr>
                        <a:t>→</a:t>
                      </a:r>
                      <a:r>
                        <a:rPr lang="en-US" sz="2000" baseline="0" dirty="0" smtClean="0">
                          <a:effectLst/>
                        </a:rPr>
                        <a:t>  </a:t>
                      </a:r>
                      <a:r>
                        <a:rPr lang="en-US" sz="2000" spc="-5" dirty="0" smtClean="0">
                          <a:effectLst/>
                        </a:rPr>
                        <a:t>caterpillar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spcBef>
                          <a:spcPts val="105"/>
                        </a:spcBef>
                        <a:spcAft>
                          <a:spcPts val="0"/>
                        </a:spcAft>
                        <a:tabLst>
                          <a:tab pos="451485" algn="l"/>
                        </a:tabLst>
                      </a:pPr>
                      <a:r>
                        <a:rPr lang="en-US" sz="2000" dirty="0">
                          <a:effectLst/>
                        </a:rPr>
                        <a:t>→	</a:t>
                      </a:r>
                      <a:r>
                        <a:rPr lang="en-US" sz="2000" spc="-5" dirty="0">
                          <a:effectLst/>
                        </a:rPr>
                        <a:t>oriole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spcBef>
                          <a:spcPts val="105"/>
                        </a:spcBef>
                        <a:spcAft>
                          <a:spcPts val="0"/>
                        </a:spcAft>
                        <a:tabLst>
                          <a:tab pos="421640" algn="l"/>
                        </a:tabLst>
                      </a:pPr>
                      <a:r>
                        <a:rPr lang="en-US" sz="2000" dirty="0">
                          <a:effectLst/>
                        </a:rPr>
                        <a:t>→	</a:t>
                      </a:r>
                      <a:r>
                        <a:rPr lang="en-US" sz="2000" spc="-5" dirty="0">
                          <a:effectLst/>
                        </a:rPr>
                        <a:t>sharp-shinne</a:t>
                      </a:r>
                      <a:r>
                        <a:rPr lang="en-US" sz="2000" dirty="0">
                          <a:effectLst/>
                        </a:rPr>
                        <a:t>d</a:t>
                      </a:r>
                      <a:r>
                        <a:rPr lang="en-US" sz="2000" spc="-5" dirty="0">
                          <a:effectLst/>
                        </a:rPr>
                        <a:t> hawk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398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Food Web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more complex version of a food chain</a:t>
            </a:r>
          </a:p>
          <a:p>
            <a:pPr lvl="1"/>
            <a:r>
              <a:rPr lang="en-CA" dirty="0" smtClean="0"/>
              <a:t>Many food chains connected together 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108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Food Web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36496" cy="540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70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Nutrient Cycle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 smtClean="0"/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200" dirty="0" smtClean="0"/>
              <a:t>Nutrients in the soil are absorbed by tree roots.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200" dirty="0" smtClean="0"/>
              <a:t>Nutrients travel up the trunk to the leaves.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200" dirty="0" smtClean="0"/>
              <a:t>Leaves fall to the ground or are eaten by the consumers.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200" dirty="0" smtClean="0"/>
              <a:t>Decomposers break down dead plant or animal matter and return the nutrients to the soil, where the cycle begins again.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181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04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Nutrient Cycle</a:t>
            </a:r>
            <a:endParaRPr lang="en-C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0011268"/>
              </p:ext>
            </p:extLst>
          </p:nvPr>
        </p:nvGraphicFramePr>
        <p:xfrm>
          <a:off x="179512" y="1378743"/>
          <a:ext cx="8856983" cy="5290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0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In a forest, every organism is interconnected.</a:t>
            </a:r>
          </a:p>
          <a:p>
            <a:pPr marL="0" indent="0">
              <a:buNone/>
            </a:pPr>
            <a:r>
              <a:rPr lang="en-CA" sz="4000" dirty="0" smtClean="0"/>
              <a:t> </a:t>
            </a:r>
          </a:p>
          <a:p>
            <a:r>
              <a:rPr lang="en-CA" sz="4000" dirty="0" smtClean="0"/>
              <a:t>Everything in the forest is important for its survival.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8447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Forest Team Members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i="1" dirty="0"/>
              <a:t>Producers</a:t>
            </a:r>
            <a:r>
              <a:rPr lang="en-US" b="1" dirty="0" smtClean="0"/>
              <a:t>:</a:t>
            </a:r>
          </a:p>
          <a:p>
            <a:pPr marL="0" lvl="0" indent="0">
              <a:buNone/>
            </a:pPr>
            <a:r>
              <a:rPr lang="en-CA" dirty="0"/>
              <a:t>Plants are called producers. This is because they produce their own food!</a:t>
            </a:r>
            <a:endParaRPr lang="en-US" dirty="0" smtClean="0"/>
          </a:p>
          <a:p>
            <a:pPr lvl="0"/>
            <a:endParaRPr lang="en-CA" sz="1800" dirty="0"/>
          </a:p>
          <a:p>
            <a:pPr marL="0" lvl="0" indent="0">
              <a:buNone/>
            </a:pPr>
            <a:r>
              <a:rPr lang="en-US" b="1" i="1" dirty="0"/>
              <a:t>Consumers</a:t>
            </a:r>
            <a:r>
              <a:rPr lang="en-US" dirty="0"/>
              <a:t>: </a:t>
            </a:r>
            <a:endParaRPr lang="en-US" dirty="0" smtClean="0"/>
          </a:p>
          <a:p>
            <a:pPr lvl="0"/>
            <a:r>
              <a:rPr lang="en-CA" dirty="0"/>
              <a:t>Animals are called consumers. This is because they cannot make their own food, so they need to consume (eat) plants and/or animals.</a:t>
            </a:r>
            <a:endParaRPr lang="en-US" dirty="0"/>
          </a:p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b="1" i="1" dirty="0" smtClean="0"/>
              <a:t>Decomposers</a:t>
            </a:r>
            <a:r>
              <a:rPr lang="en-US" dirty="0" smtClean="0"/>
              <a:t>:</a:t>
            </a:r>
          </a:p>
          <a:p>
            <a:pPr lvl="0"/>
            <a:r>
              <a:rPr lang="en-CA" dirty="0"/>
              <a:t>Bacteria and fungi are decomposers. They eat decaying matter - dead plants and animals and in the process they break them down and decompose them</a:t>
            </a:r>
            <a:r>
              <a:rPr lang="en-CA" b="1" dirty="0"/>
              <a:t>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163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i="1" dirty="0" smtClean="0"/>
              <a:t>Producers</a:t>
            </a:r>
            <a:r>
              <a:rPr lang="en-US" b="1" dirty="0" smtClean="0"/>
              <a:t>:  </a:t>
            </a:r>
            <a:r>
              <a:rPr lang="en-US" dirty="0" smtClean="0"/>
              <a:t>clover, cones, rosehips, raspberry bush, acorn bush, tree (or varieties of trees), grass, flower nectar, etc.</a:t>
            </a:r>
            <a:endParaRPr lang="en-CA" dirty="0" smtClean="0"/>
          </a:p>
          <a:p>
            <a:endParaRPr lang="en-CA" dirty="0" smtClean="0"/>
          </a:p>
          <a:p>
            <a:pPr lvl="0"/>
            <a:r>
              <a:rPr lang="en-US" b="1" i="1" dirty="0" smtClean="0"/>
              <a:t>Consumers</a:t>
            </a:r>
            <a:r>
              <a:rPr lang="en-US" dirty="0" smtClean="0"/>
              <a:t>: rabbit, robin, beaver, owl, hawk, fox, squirrel, hummingbird, deer, coyote, mouse, bear, etc.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lvl="0"/>
            <a:r>
              <a:rPr lang="en-US" b="1" i="1" dirty="0" smtClean="0"/>
              <a:t>Decomposers</a:t>
            </a:r>
            <a:r>
              <a:rPr lang="en-US" dirty="0" smtClean="0"/>
              <a:t>: earthworm, bacteria, fungus, maggots, etc.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31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Types of Consumers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u="sng" dirty="0"/>
              <a:t>primary consumer </a:t>
            </a:r>
            <a:r>
              <a:rPr lang="en-US" dirty="0"/>
              <a:t>- the first consumer to eat the producer</a:t>
            </a:r>
            <a:endParaRPr lang="en-CA" dirty="0"/>
          </a:p>
          <a:p>
            <a:endParaRPr lang="en-CA" dirty="0"/>
          </a:p>
          <a:p>
            <a:pPr lvl="0"/>
            <a:r>
              <a:rPr lang="en-US" b="1" i="1" u="sng" dirty="0"/>
              <a:t>secondary consumer </a:t>
            </a:r>
            <a:r>
              <a:rPr lang="en-US" dirty="0"/>
              <a:t>- a consumer which eats the first consumer</a:t>
            </a:r>
            <a:endParaRPr lang="en-CA" dirty="0"/>
          </a:p>
          <a:p>
            <a:endParaRPr lang="en-CA" dirty="0"/>
          </a:p>
          <a:p>
            <a:pPr lvl="0"/>
            <a:r>
              <a:rPr lang="en-US" b="1" i="1" u="sng" dirty="0"/>
              <a:t>tertiary consumer </a:t>
            </a:r>
            <a:r>
              <a:rPr lang="en-US" dirty="0"/>
              <a:t>- a consumer which eats the second consumer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44" y="1124744"/>
            <a:ext cx="86409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3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en-CA" dirty="0" smtClean="0"/>
              <a:t>Putting it all together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245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Food Chains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way the forest is interconnected is through a food chain or food </a:t>
            </a:r>
            <a:r>
              <a:rPr lang="en-CA" dirty="0" smtClean="0"/>
              <a:t>web.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29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Food 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food chain </a:t>
            </a:r>
            <a:r>
              <a:rPr lang="en-US" dirty="0" smtClean="0"/>
              <a:t>shows the flow of energy through a series of organisms. 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ach organism is food </a:t>
            </a:r>
            <a:r>
              <a:rPr lang="en-US" dirty="0"/>
              <a:t>for the next higher </a:t>
            </a:r>
            <a:r>
              <a:rPr lang="en-US" dirty="0" smtClean="0"/>
              <a:t>organism.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6150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Forest Team Members</vt:lpstr>
      <vt:lpstr>EXAMPLES</vt:lpstr>
      <vt:lpstr>Types of Consumers</vt:lpstr>
      <vt:lpstr>PowerPoint Presentation</vt:lpstr>
      <vt:lpstr>Putting it all together </vt:lpstr>
      <vt:lpstr>Food Chains</vt:lpstr>
      <vt:lpstr>Food Chain</vt:lpstr>
      <vt:lpstr>PowerPoint Presentation</vt:lpstr>
      <vt:lpstr>Food Chains of Alberta Forests</vt:lpstr>
      <vt:lpstr>Food Web</vt:lpstr>
      <vt:lpstr>Food Web</vt:lpstr>
      <vt:lpstr>Nutrient Cycle</vt:lpstr>
      <vt:lpstr>Nutrient Cycle</vt:lpstr>
    </vt:vector>
  </TitlesOfParts>
  <Company>Calgary Board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Dayna L Smith</dc:creator>
  <cp:lastModifiedBy>Dayna L Smith</cp:lastModifiedBy>
  <cp:revision>9</cp:revision>
  <dcterms:created xsi:type="dcterms:W3CDTF">2014-09-11T01:29:32Z</dcterms:created>
  <dcterms:modified xsi:type="dcterms:W3CDTF">2014-09-14T23:45:10Z</dcterms:modified>
</cp:coreProperties>
</file>