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0" r:id="rId7"/>
    <p:sldId id="262" r:id="rId8"/>
    <p:sldId id="263" r:id="rId9"/>
    <p:sldId id="261" r:id="rId10"/>
    <p:sldId id="265" r:id="rId11"/>
    <p:sldId id="266" r:id="rId12"/>
    <p:sldId id="267" r:id="rId13"/>
    <p:sldId id="270"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AAF8E4B-36EC-4C84-B37D-1F4447897E75}" type="datetimeFigureOut">
              <a:rPr lang="en-CA" smtClean="0"/>
              <a:t>25/01/2015</a:t>
            </a:fld>
            <a:endParaRPr lang="en-CA"/>
          </a:p>
        </p:txBody>
      </p:sp>
      <p:sp>
        <p:nvSpPr>
          <p:cNvPr id="17" name="Footer Placeholder 16"/>
          <p:cNvSpPr>
            <a:spLocks noGrp="1"/>
          </p:cNvSpPr>
          <p:nvPr>
            <p:ph type="ftr" sz="quarter" idx="11"/>
          </p:nvPr>
        </p:nvSpPr>
        <p:spPr/>
        <p:txBody>
          <a:bodyPr/>
          <a:lstStyle/>
          <a:p>
            <a:endParaRPr lang="en-CA"/>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44BB31A-3ADA-4F2A-8571-000640C230E6}" type="slidenum">
              <a:rPr lang="en-CA" smtClean="0"/>
              <a:t>‹#›</a:t>
            </a:fld>
            <a:endParaRPr lang="en-CA"/>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AF8E4B-36EC-4C84-B37D-1F4447897E75}" type="datetimeFigureOut">
              <a:rPr lang="en-CA" smtClean="0"/>
              <a:t>25/01/2015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44BB31A-3ADA-4F2A-8571-000640C230E6}"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AF8E4B-36EC-4C84-B37D-1F4447897E75}" type="datetimeFigureOut">
              <a:rPr lang="en-CA" smtClean="0"/>
              <a:t>25/01/2015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44BB31A-3ADA-4F2A-8571-000640C230E6}"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AAF8E4B-36EC-4C84-B37D-1F4447897E75}" type="datetimeFigureOut">
              <a:rPr lang="en-CA" smtClean="0"/>
              <a:t>25/01/2015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44BB31A-3ADA-4F2A-8571-000640C230E6}" type="slidenum">
              <a:rPr lang="en-CA" smtClean="0"/>
              <a:t>‹#›</a:t>
            </a:fld>
            <a:endParaRPr lang="en-CA"/>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AAF8E4B-36EC-4C84-B37D-1F4447897E75}" type="datetimeFigureOut">
              <a:rPr lang="en-CA" smtClean="0"/>
              <a:t>25/01/2015</a:t>
            </a:fld>
            <a:endParaRPr lang="en-CA"/>
          </a:p>
        </p:txBody>
      </p:sp>
      <p:sp>
        <p:nvSpPr>
          <p:cNvPr id="5" name="Footer Placeholder 4"/>
          <p:cNvSpPr>
            <a:spLocks noGrp="1"/>
          </p:cNvSpPr>
          <p:nvPr>
            <p:ph type="ftr" sz="quarter" idx="11"/>
          </p:nvPr>
        </p:nvSpPr>
        <p:spPr>
          <a:xfrm>
            <a:off x="800100" y="6172200"/>
            <a:ext cx="4000500" cy="457200"/>
          </a:xfrm>
        </p:spPr>
        <p:txBody>
          <a:bodyPr/>
          <a:lstStyle/>
          <a:p>
            <a:endParaRPr lang="en-CA"/>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44BB31A-3ADA-4F2A-8571-000640C230E6}"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AAF8E4B-36EC-4C84-B37D-1F4447897E75}" type="datetimeFigureOut">
              <a:rPr lang="en-CA" smtClean="0"/>
              <a:t>25/01/2015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44BB31A-3ADA-4F2A-8571-000640C230E6}" type="slidenum">
              <a:rPr lang="en-CA" smtClean="0"/>
              <a:t>‹#›</a:t>
            </a:fld>
            <a:endParaRPr lang="en-CA"/>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AAF8E4B-36EC-4C84-B37D-1F4447897E75}" type="datetimeFigureOut">
              <a:rPr lang="en-CA" smtClean="0"/>
              <a:t>25/01/2015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44BB31A-3ADA-4F2A-8571-000640C230E6}" type="slidenum">
              <a:rPr lang="en-CA" smtClean="0"/>
              <a:t>‹#›</a:t>
            </a:fld>
            <a:endParaRPr lang="en-CA"/>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AF8E4B-36EC-4C84-B37D-1F4447897E75}" type="datetimeFigureOut">
              <a:rPr lang="en-CA" smtClean="0"/>
              <a:t>25/01/2015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44BB31A-3ADA-4F2A-8571-000640C230E6}"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F8E4B-36EC-4C84-B37D-1F4447897E75}" type="datetimeFigureOut">
              <a:rPr lang="en-CA" smtClean="0"/>
              <a:t>25/01/2015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44BB31A-3ADA-4F2A-8571-000640C230E6}"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AF8E4B-36EC-4C84-B37D-1F4447897E75}" type="datetimeFigureOut">
              <a:rPr lang="en-CA" smtClean="0"/>
              <a:t>25/01/2015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44BB31A-3ADA-4F2A-8571-000640C230E6}" type="slidenum">
              <a:rPr lang="en-CA" smtClean="0"/>
              <a:t>‹#›</a:t>
            </a:fld>
            <a:endParaRPr lang="en-CA"/>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AF8E4B-36EC-4C84-B37D-1F4447897E75}" type="datetimeFigureOut">
              <a:rPr lang="en-CA" smtClean="0"/>
              <a:t>25/01/2015</a:t>
            </a:fld>
            <a:endParaRPr lang="en-CA"/>
          </a:p>
        </p:txBody>
      </p:sp>
      <p:sp>
        <p:nvSpPr>
          <p:cNvPr id="6" name="Footer Placeholder 5"/>
          <p:cNvSpPr>
            <a:spLocks noGrp="1"/>
          </p:cNvSpPr>
          <p:nvPr>
            <p:ph type="ftr" sz="quarter" idx="11"/>
          </p:nvPr>
        </p:nvSpPr>
        <p:spPr>
          <a:xfrm>
            <a:off x="914400" y="6172200"/>
            <a:ext cx="3886200" cy="457200"/>
          </a:xfrm>
        </p:spPr>
        <p:txBody>
          <a:bodyPr/>
          <a:lstStyle/>
          <a:p>
            <a:endParaRPr lang="en-CA"/>
          </a:p>
        </p:txBody>
      </p:sp>
      <p:sp>
        <p:nvSpPr>
          <p:cNvPr id="7" name="Slide Number Placeholder 6"/>
          <p:cNvSpPr>
            <a:spLocks noGrp="1"/>
          </p:cNvSpPr>
          <p:nvPr>
            <p:ph type="sldNum" sz="quarter" idx="12"/>
          </p:nvPr>
        </p:nvSpPr>
        <p:spPr>
          <a:xfrm>
            <a:off x="146304" y="6208776"/>
            <a:ext cx="457200" cy="457200"/>
          </a:xfrm>
        </p:spPr>
        <p:txBody>
          <a:bodyPr/>
          <a:lstStyle/>
          <a:p>
            <a:fld id="{744BB31A-3ADA-4F2A-8571-000640C230E6}" type="slidenum">
              <a:rPr lang="en-CA" smtClean="0"/>
              <a:t>‹#›</a:t>
            </a:fld>
            <a:endParaRPr lang="en-CA"/>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AAF8E4B-36EC-4C84-B37D-1F4447897E75}" type="datetimeFigureOut">
              <a:rPr lang="en-CA" smtClean="0"/>
              <a:t>25/01/2015</a:t>
            </a:fld>
            <a:endParaRPr lang="en-CA"/>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CA"/>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44BB31A-3ADA-4F2A-8571-000640C230E6}"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IuJwl5nIzG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The Sun!!</a:t>
            </a:r>
            <a:endParaRPr lang="en-CA" dirty="0"/>
          </a:p>
        </p:txBody>
      </p:sp>
    </p:spTree>
    <p:extLst>
      <p:ext uri="{BB962C8B-B14F-4D97-AF65-F5344CB8AC3E}">
        <p14:creationId xmlns:p14="http://schemas.microsoft.com/office/powerpoint/2010/main" val="4229501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Movement of the Sun</a:t>
            </a:r>
            <a:endParaRPr lang="en-CA" dirty="0"/>
          </a:p>
        </p:txBody>
      </p:sp>
    </p:spTree>
    <p:extLst>
      <p:ext uri="{BB962C8B-B14F-4D97-AF65-F5344CB8AC3E}">
        <p14:creationId xmlns:p14="http://schemas.microsoft.com/office/powerpoint/2010/main" val="3150855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9776"/>
            <a:ext cx="7772400" cy="1143000"/>
          </a:xfrm>
        </p:spPr>
        <p:txBody>
          <a:bodyPr/>
          <a:lstStyle/>
          <a:p>
            <a:r>
              <a:rPr lang="en-CA" dirty="0" smtClean="0"/>
              <a:t>Sun’s Movement </a:t>
            </a:r>
            <a:endParaRPr lang="en-CA" dirty="0"/>
          </a:p>
        </p:txBody>
      </p:sp>
      <p:sp>
        <p:nvSpPr>
          <p:cNvPr id="3" name="Content Placeholder 2"/>
          <p:cNvSpPr>
            <a:spLocks noGrp="1"/>
          </p:cNvSpPr>
          <p:nvPr>
            <p:ph sz="quarter" idx="1"/>
          </p:nvPr>
        </p:nvSpPr>
        <p:spPr>
          <a:xfrm>
            <a:off x="395536" y="1412776"/>
            <a:ext cx="3749040" cy="4572000"/>
          </a:xfrm>
        </p:spPr>
        <p:txBody>
          <a:bodyPr>
            <a:normAutofit fontScale="92500" lnSpcReduction="10000"/>
          </a:bodyPr>
          <a:lstStyle/>
          <a:p>
            <a:r>
              <a:rPr lang="en-CA" dirty="0" smtClean="0"/>
              <a:t>Sun rises in the East: </a:t>
            </a:r>
            <a:r>
              <a:rPr lang="en-US" dirty="0"/>
              <a:t>In the morning the Sun is low in the </a:t>
            </a:r>
            <a:r>
              <a:rPr lang="en-US" dirty="0" smtClean="0"/>
              <a:t>East</a:t>
            </a:r>
          </a:p>
          <a:p>
            <a:endParaRPr lang="en-US" dirty="0"/>
          </a:p>
          <a:p>
            <a:r>
              <a:rPr lang="en-US" dirty="0"/>
              <a:t>As the Earth rotates the Sun appears to move across the sky.</a:t>
            </a:r>
            <a:endParaRPr lang="en-CA" dirty="0" smtClean="0"/>
          </a:p>
          <a:p>
            <a:endParaRPr lang="en-CA" dirty="0"/>
          </a:p>
          <a:p>
            <a:r>
              <a:rPr lang="en-CA" dirty="0" smtClean="0"/>
              <a:t>Sun sets in the West: </a:t>
            </a:r>
            <a:r>
              <a:rPr lang="en-US" dirty="0"/>
              <a:t>As the Earth continues to rotate the Sun appears to move to the West </a:t>
            </a:r>
            <a:endParaRPr lang="en-CA" dirty="0" smtClean="0"/>
          </a:p>
          <a:p>
            <a:endParaRPr lang="en-CA" dirty="0"/>
          </a:p>
          <a:p>
            <a:endParaRPr lang="en-CA" dirty="0" smtClean="0"/>
          </a:p>
          <a:p>
            <a:endParaRPr lang="en-CA" dirty="0"/>
          </a:p>
          <a:p>
            <a:endParaRPr lang="en-CA" dirty="0" smtClean="0"/>
          </a:p>
          <a:p>
            <a:endParaRPr lang="en-CA" dirty="0"/>
          </a:p>
          <a:p>
            <a:endParaRPr lang="en-CA" dirty="0"/>
          </a:p>
        </p:txBody>
      </p:sp>
      <p:sp>
        <p:nvSpPr>
          <p:cNvPr id="4" name="Content Placeholder 3"/>
          <p:cNvSpPr>
            <a:spLocks noGrp="1"/>
          </p:cNvSpPr>
          <p:nvPr>
            <p:ph sz="quarter" idx="2"/>
          </p:nvPr>
        </p:nvSpPr>
        <p:spPr/>
        <p:txBody>
          <a:bodyPr>
            <a:normAutofit fontScale="92500" lnSpcReduction="10000"/>
          </a:bodyPr>
          <a:lstStyle/>
          <a:p>
            <a:endParaRPr lang="en-CA" dirty="0"/>
          </a:p>
        </p:txBody>
      </p:sp>
      <p:pic>
        <p:nvPicPr>
          <p:cNvPr id="6" name="Picture 2" descr="http://1.bp.blogspot.com/-TxZZJFen5es/UAO7uAUpiDI/AAAAAAAABnU/22se3mJZMes/s1600/path_of_su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412776"/>
            <a:ext cx="3888432" cy="4783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008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defRPr/>
            </a:pPr>
            <a:r>
              <a:rPr lang="en-US" dirty="0"/>
              <a:t>The rotation of the earth causes the sun to appear to move across the sky</a:t>
            </a:r>
            <a:r>
              <a:rPr lang="en-US" dirty="0" smtClean="0"/>
              <a:t>.</a:t>
            </a:r>
          </a:p>
          <a:p>
            <a:pPr marL="0" indent="0">
              <a:buNone/>
              <a:defRPr/>
            </a:pPr>
            <a:endParaRPr lang="en-US" dirty="0" smtClean="0"/>
          </a:p>
          <a:p>
            <a:pPr marL="0" indent="0">
              <a:buNone/>
              <a:defRPr/>
            </a:pPr>
            <a:endParaRPr lang="en-US" dirty="0"/>
          </a:p>
          <a:p>
            <a:pPr marL="0" indent="0">
              <a:buNone/>
              <a:defRPr/>
            </a:pPr>
            <a:endParaRPr lang="en-US" dirty="0"/>
          </a:p>
          <a:p>
            <a:pPr>
              <a:defRPr/>
            </a:pPr>
            <a:r>
              <a:rPr lang="en-US" dirty="0"/>
              <a:t>Remember, the sun doesn’t actually move</a:t>
            </a:r>
            <a:r>
              <a:rPr lang="en-US" dirty="0" smtClean="0"/>
              <a:t>!</a:t>
            </a:r>
          </a:p>
          <a:p>
            <a:pPr>
              <a:defRPr/>
            </a:pPr>
            <a:endParaRPr lang="en-US" dirty="0"/>
          </a:p>
          <a:p>
            <a:pPr>
              <a:defRPr/>
            </a:pPr>
            <a:r>
              <a:rPr lang="en-US" dirty="0">
                <a:hlinkClick r:id="rId2"/>
              </a:rPr>
              <a:t>https://</a:t>
            </a:r>
            <a:r>
              <a:rPr lang="en-US" dirty="0" smtClean="0">
                <a:hlinkClick r:id="rId2"/>
              </a:rPr>
              <a:t>www.youtube.com/watch?v=IuJwl5nIzGE</a:t>
            </a:r>
            <a:r>
              <a:rPr lang="en-US" dirty="0" smtClean="0"/>
              <a:t> </a:t>
            </a:r>
            <a:endParaRPr lang="en-US" dirty="0"/>
          </a:p>
          <a:p>
            <a:endParaRPr lang="en-CA" dirty="0"/>
          </a:p>
        </p:txBody>
      </p:sp>
      <p:sp>
        <p:nvSpPr>
          <p:cNvPr id="2" name="Title 1"/>
          <p:cNvSpPr>
            <a:spLocks noGrp="1"/>
          </p:cNvSpPr>
          <p:nvPr>
            <p:ph type="title"/>
          </p:nvPr>
        </p:nvSpPr>
        <p:spPr/>
        <p:txBody>
          <a:bodyPr/>
          <a:lstStyle/>
          <a:p>
            <a:r>
              <a:rPr lang="en-CA" dirty="0" smtClean="0"/>
              <a:t>What causes these changes?</a:t>
            </a:r>
            <a:endParaRPr lang="en-CA" dirty="0"/>
          </a:p>
        </p:txBody>
      </p:sp>
    </p:spTree>
    <p:extLst>
      <p:ext uri="{BB962C8B-B14F-4D97-AF65-F5344CB8AC3E}">
        <p14:creationId xmlns:p14="http://schemas.microsoft.com/office/powerpoint/2010/main" val="4073614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00808"/>
            <a:ext cx="8856984" cy="5157192"/>
          </a:xfrm>
        </p:spPr>
        <p:txBody>
          <a:bodyPr>
            <a:normAutofit/>
          </a:bodyPr>
          <a:lstStyle/>
          <a:p>
            <a:r>
              <a:rPr lang="en-US" b="1" dirty="0"/>
              <a:t>The apparent movement is due to the Earth's rotation and can be explained in the fashion the Galileo used to explain why he thought the Earth went around the sun as opposed to the Sun going around the Earth</a:t>
            </a:r>
            <a:r>
              <a:rPr lang="en-US" b="1" dirty="0" smtClean="0"/>
              <a:t>.</a:t>
            </a:r>
          </a:p>
          <a:p>
            <a:endParaRPr lang="en-US" dirty="0" smtClean="0"/>
          </a:p>
          <a:p>
            <a:pPr lvl="2"/>
            <a:r>
              <a:rPr lang="en-US" sz="2400" i="1" dirty="0"/>
              <a:t>When you stand on shore and watch a boat pull away you think that the boat is moving away from the shore, but the shore could be moving away from the boat. </a:t>
            </a:r>
            <a:endParaRPr lang="en-US" sz="2400" i="1" dirty="0" smtClean="0"/>
          </a:p>
          <a:p>
            <a:pPr lvl="2"/>
            <a:endParaRPr lang="en-US" sz="2400" i="1" dirty="0"/>
          </a:p>
          <a:p>
            <a:pPr lvl="2"/>
            <a:r>
              <a:rPr lang="en-US" sz="2400" i="1" dirty="0" smtClean="0"/>
              <a:t>Or you may </a:t>
            </a:r>
            <a:r>
              <a:rPr lang="en-US" sz="2400" i="1" dirty="0"/>
              <a:t>have had is sitting in a car stopped at the lights.  As the car next to you moves forward and even though you are stopped you have the sensation that you are moving backwards</a:t>
            </a:r>
            <a:r>
              <a:rPr lang="en-US" i="1" dirty="0"/>
              <a:t>.</a:t>
            </a:r>
            <a:endParaRPr lang="en-CA" i="1" dirty="0"/>
          </a:p>
          <a:p>
            <a:pPr lvl="2"/>
            <a:endParaRPr lang="en-CA" dirty="0"/>
          </a:p>
        </p:txBody>
      </p:sp>
      <p:sp>
        <p:nvSpPr>
          <p:cNvPr id="2" name="Title 1"/>
          <p:cNvSpPr>
            <a:spLocks noGrp="1"/>
          </p:cNvSpPr>
          <p:nvPr>
            <p:ph type="title"/>
          </p:nvPr>
        </p:nvSpPr>
        <p:spPr/>
        <p:txBody>
          <a:bodyPr/>
          <a:lstStyle/>
          <a:p>
            <a:r>
              <a:rPr lang="en-CA" dirty="0" smtClean="0"/>
              <a:t>Galileo’s ideas </a:t>
            </a:r>
            <a:endParaRPr lang="en-CA" dirty="0"/>
          </a:p>
        </p:txBody>
      </p:sp>
    </p:spTree>
    <p:extLst>
      <p:ext uri="{BB962C8B-B14F-4D97-AF65-F5344CB8AC3E}">
        <p14:creationId xmlns:p14="http://schemas.microsoft.com/office/powerpoint/2010/main" val="1499627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132856"/>
            <a:ext cx="7772400" cy="4572000"/>
          </a:xfrm>
        </p:spPr>
        <p:txBody>
          <a:bodyPr>
            <a:normAutofit/>
          </a:bodyPr>
          <a:lstStyle/>
          <a:p>
            <a:r>
              <a:rPr lang="en-US" dirty="0"/>
              <a:t>Objects in space attract one another with a force known as </a:t>
            </a:r>
            <a:r>
              <a:rPr lang="en-US" i="1" dirty="0"/>
              <a:t>Gravity</a:t>
            </a:r>
            <a:r>
              <a:rPr lang="en-US" dirty="0"/>
              <a:t>.  </a:t>
            </a:r>
            <a:endParaRPr lang="en-US" dirty="0" smtClean="0"/>
          </a:p>
          <a:p>
            <a:endParaRPr lang="en-US" dirty="0"/>
          </a:p>
          <a:p>
            <a:r>
              <a:rPr lang="en-US" dirty="0" smtClean="0"/>
              <a:t>The </a:t>
            </a:r>
            <a:r>
              <a:rPr lang="en-US" dirty="0"/>
              <a:t>sun, for example, pulls the planets toward it with a gravitational force that gets stronger as you approach the sun</a:t>
            </a:r>
            <a:r>
              <a:rPr lang="en-US" dirty="0" smtClean="0"/>
              <a:t>.</a:t>
            </a:r>
          </a:p>
          <a:p>
            <a:endParaRPr lang="en-US" dirty="0"/>
          </a:p>
          <a:p>
            <a:r>
              <a:rPr lang="en-US" dirty="0"/>
              <a:t>However, the planets also pull the sun towards them, but this pull is not as effective because the planets are so much less massive than the sun. </a:t>
            </a:r>
            <a:r>
              <a:rPr lang="en-US" dirty="0" smtClean="0"/>
              <a:t> </a:t>
            </a:r>
            <a:endParaRPr lang="en-CA" dirty="0"/>
          </a:p>
        </p:txBody>
      </p:sp>
      <p:sp>
        <p:nvSpPr>
          <p:cNvPr id="5" name="Title 1"/>
          <p:cNvSpPr>
            <a:spLocks noGrp="1"/>
          </p:cNvSpPr>
          <p:nvPr>
            <p:ph type="title"/>
          </p:nvPr>
        </p:nvSpPr>
        <p:spPr>
          <a:xfrm>
            <a:off x="539552" y="-171400"/>
            <a:ext cx="8064896" cy="2160240"/>
          </a:xfrm>
        </p:spPr>
        <p:txBody>
          <a:bodyPr>
            <a:normAutofit fontScale="90000"/>
          </a:bodyPr>
          <a:lstStyle/>
          <a:p>
            <a:r>
              <a:rPr lang="en-CA" dirty="0"/>
              <a:t/>
            </a:r>
            <a:br>
              <a:rPr lang="en-CA" dirty="0"/>
            </a:br>
            <a:r>
              <a:rPr lang="en-US" sz="3100" dirty="0"/>
              <a:t>What keeps the planets moving around the Sun? Or the Moon around the Earth? Why Don’t the planets fall into the Sun, or fly off into space?</a:t>
            </a:r>
            <a:endParaRPr lang="en-CA" sz="3100" dirty="0"/>
          </a:p>
        </p:txBody>
      </p:sp>
    </p:spTree>
    <p:extLst>
      <p:ext uri="{BB962C8B-B14F-4D97-AF65-F5344CB8AC3E}">
        <p14:creationId xmlns:p14="http://schemas.microsoft.com/office/powerpoint/2010/main" val="136267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The planets do not fall into the sun because of their tremendous orbital speed. </a:t>
            </a:r>
            <a:endParaRPr lang="en-US" dirty="0" smtClean="0"/>
          </a:p>
          <a:p>
            <a:pPr lvl="0"/>
            <a:endParaRPr lang="en-US" dirty="0"/>
          </a:p>
          <a:p>
            <a:pPr lvl="0"/>
            <a:r>
              <a:rPr lang="en-US" dirty="0" smtClean="0"/>
              <a:t>This </a:t>
            </a:r>
            <a:r>
              <a:rPr lang="en-US" dirty="0"/>
              <a:t>velocity balances the gravity of the sun so that the planets are forced to move in near−circular orbits around the sun.  </a:t>
            </a:r>
            <a:endParaRPr lang="en-US" dirty="0" smtClean="0"/>
          </a:p>
          <a:p>
            <a:pPr lvl="0"/>
            <a:endParaRPr lang="en-US" dirty="0"/>
          </a:p>
          <a:p>
            <a:pPr lvl="0"/>
            <a:r>
              <a:rPr lang="en-US" dirty="0" smtClean="0"/>
              <a:t>The </a:t>
            </a:r>
            <a:r>
              <a:rPr lang="en-US" dirty="0"/>
              <a:t>same applies to moons moving around a planet.</a:t>
            </a:r>
            <a:endParaRPr lang="en-CA" dirty="0"/>
          </a:p>
          <a:p>
            <a:endParaRPr lang="en-CA" dirty="0"/>
          </a:p>
        </p:txBody>
      </p:sp>
    </p:spTree>
    <p:extLst>
      <p:ext uri="{BB962C8B-B14F-4D97-AF65-F5344CB8AC3E}">
        <p14:creationId xmlns:p14="http://schemas.microsoft.com/office/powerpoint/2010/main" val="2685473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420888"/>
            <a:ext cx="7772400" cy="1786210"/>
          </a:xfrm>
        </p:spPr>
        <p:txBody>
          <a:bodyPr>
            <a:normAutofit/>
          </a:bodyPr>
          <a:lstStyle/>
          <a:p>
            <a:pPr algn="ctr"/>
            <a:r>
              <a:rPr lang="en-CA" sz="4800" b="1" dirty="0" smtClean="0"/>
              <a:t>What did you learn yesterday about the sun?</a:t>
            </a:r>
            <a:endParaRPr lang="en-CA" sz="4800" b="1" dirty="0"/>
          </a:p>
        </p:txBody>
      </p:sp>
    </p:spTree>
    <p:extLst>
      <p:ext uri="{BB962C8B-B14F-4D97-AF65-F5344CB8AC3E}">
        <p14:creationId xmlns:p14="http://schemas.microsoft.com/office/powerpoint/2010/main" val="2945869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Sun Spots</a:t>
            </a:r>
            <a:endParaRPr lang="en-CA" dirty="0"/>
          </a:p>
        </p:txBody>
      </p:sp>
      <p:sp>
        <p:nvSpPr>
          <p:cNvPr id="3" name="Content Placeholder 2"/>
          <p:cNvSpPr>
            <a:spLocks noGrp="1"/>
          </p:cNvSpPr>
          <p:nvPr>
            <p:ph sz="quarter" idx="1"/>
          </p:nvPr>
        </p:nvSpPr>
        <p:spPr/>
        <p:txBody>
          <a:bodyPr/>
          <a:lstStyle/>
          <a:p>
            <a:r>
              <a:rPr lang="en-CA" dirty="0"/>
              <a:t>Sunspots are storm-like occurrences on the Sun's surface. </a:t>
            </a:r>
            <a:endParaRPr lang="en-CA" dirty="0" smtClean="0"/>
          </a:p>
          <a:p>
            <a:endParaRPr lang="en-CA" dirty="0"/>
          </a:p>
          <a:p>
            <a:r>
              <a:rPr lang="en-CA" dirty="0" smtClean="0"/>
              <a:t>They </a:t>
            </a:r>
            <a:r>
              <a:rPr lang="en-CA" dirty="0"/>
              <a:t>are about 1000˚c cooler than the Sun’s surface so they appear darker than the hotter and brighter area around them</a:t>
            </a:r>
            <a:r>
              <a:rPr lang="en-CA" dirty="0" smtClean="0"/>
              <a:t>.</a:t>
            </a:r>
          </a:p>
          <a:p>
            <a:endParaRPr lang="en-CA" dirty="0"/>
          </a:p>
          <a:p>
            <a:r>
              <a:rPr lang="en-CA" dirty="0" smtClean="0"/>
              <a:t> </a:t>
            </a:r>
            <a:r>
              <a:rPr lang="en-CA" dirty="0"/>
              <a:t>Over a period of several days, sunspots would appear to change position because they are moving. An average sunspot is about the size of earth. </a:t>
            </a:r>
          </a:p>
        </p:txBody>
      </p:sp>
    </p:spTree>
    <p:extLst>
      <p:ext uri="{BB962C8B-B14F-4D97-AF65-F5344CB8AC3E}">
        <p14:creationId xmlns:p14="http://schemas.microsoft.com/office/powerpoint/2010/main" val="1743570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Lets take a closer look at the sun</a:t>
            </a:r>
            <a:endParaRPr lang="en-CA" dirty="0"/>
          </a:p>
        </p:txBody>
      </p:sp>
      <p:sp>
        <p:nvSpPr>
          <p:cNvPr id="3" name="Content Placeholder 2"/>
          <p:cNvSpPr>
            <a:spLocks noGrp="1"/>
          </p:cNvSpPr>
          <p:nvPr>
            <p:ph sz="quarter" idx="1"/>
          </p:nvPr>
        </p:nvSpPr>
        <p:spPr/>
        <p:txBody>
          <a:bodyPr/>
          <a:lstStyle/>
          <a:p>
            <a:r>
              <a:rPr lang="en-CA" dirty="0" smtClean="0"/>
              <a:t>Video:</a:t>
            </a:r>
            <a:endParaRPr lang="en-CA" dirty="0"/>
          </a:p>
        </p:txBody>
      </p:sp>
    </p:spTree>
    <p:extLst>
      <p:ext uri="{BB962C8B-B14F-4D97-AF65-F5344CB8AC3E}">
        <p14:creationId xmlns:p14="http://schemas.microsoft.com/office/powerpoint/2010/main" val="103818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Looking at the Sun</a:t>
            </a:r>
            <a:endParaRPr lang="en-CA" dirty="0"/>
          </a:p>
        </p:txBody>
      </p:sp>
      <p:sp>
        <p:nvSpPr>
          <p:cNvPr id="3" name="Content Placeholder 2"/>
          <p:cNvSpPr>
            <a:spLocks noGrp="1"/>
          </p:cNvSpPr>
          <p:nvPr>
            <p:ph sz="quarter" idx="1"/>
          </p:nvPr>
        </p:nvSpPr>
        <p:spPr/>
        <p:txBody>
          <a:bodyPr/>
          <a:lstStyle/>
          <a:p>
            <a:r>
              <a:rPr lang="en-US" dirty="0"/>
              <a:t>The sun in the closest star to the Earth.  </a:t>
            </a:r>
            <a:endParaRPr lang="en-US" dirty="0" smtClean="0"/>
          </a:p>
          <a:p>
            <a:endParaRPr lang="en-US" dirty="0" smtClean="0"/>
          </a:p>
          <a:p>
            <a:r>
              <a:rPr lang="en-US" dirty="0" smtClean="0"/>
              <a:t>The </a:t>
            </a:r>
            <a:r>
              <a:rPr lang="en-US" dirty="0"/>
              <a:t>light from the sun is so bright that looking at the Sun without proper eye protection will permanently damage the eyes. </a:t>
            </a:r>
            <a:endParaRPr lang="en-US" dirty="0" smtClean="0"/>
          </a:p>
          <a:p>
            <a:endParaRPr lang="en-US" dirty="0" smtClean="0"/>
          </a:p>
          <a:p>
            <a:r>
              <a:rPr lang="en-US" b="1" dirty="0" smtClean="0"/>
              <a:t>It </a:t>
            </a:r>
            <a:r>
              <a:rPr lang="en-US" b="1" dirty="0"/>
              <a:t>only takes 3 </a:t>
            </a:r>
            <a:r>
              <a:rPr lang="en-US" b="1" dirty="0" smtClean="0"/>
              <a:t>seconds to cause permanent eye damage! </a:t>
            </a:r>
            <a:r>
              <a:rPr lang="en-US" b="1" dirty="0"/>
              <a:t>There are no pain receptors in the retina of the eye so there is no pain to warn us of the damage being done.</a:t>
            </a:r>
            <a:endParaRPr lang="en-CA" dirty="0"/>
          </a:p>
          <a:p>
            <a:endParaRPr lang="en-CA" dirty="0"/>
          </a:p>
        </p:txBody>
      </p:sp>
    </p:spTree>
    <p:extLst>
      <p:ext uri="{BB962C8B-B14F-4D97-AF65-F5344CB8AC3E}">
        <p14:creationId xmlns:p14="http://schemas.microsoft.com/office/powerpoint/2010/main" val="2094326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about cloudy day?</a:t>
            </a:r>
            <a:endParaRPr lang="en-CA" dirty="0"/>
          </a:p>
        </p:txBody>
      </p:sp>
      <p:sp>
        <p:nvSpPr>
          <p:cNvPr id="3" name="Content Placeholder 2"/>
          <p:cNvSpPr>
            <a:spLocks noGrp="1"/>
          </p:cNvSpPr>
          <p:nvPr>
            <p:ph sz="quarter" idx="1"/>
          </p:nvPr>
        </p:nvSpPr>
        <p:spPr/>
        <p:txBody>
          <a:bodyPr/>
          <a:lstStyle/>
          <a:p>
            <a:r>
              <a:rPr lang="en-US" dirty="0"/>
              <a:t>Cloudy days are not safe either because of ultraviolet rays. The sun can be viewed indirectly with the use of certain </a:t>
            </a:r>
            <a:r>
              <a:rPr lang="en-US" dirty="0" smtClean="0"/>
              <a:t>devices</a:t>
            </a:r>
          </a:p>
          <a:p>
            <a:endParaRPr lang="en-US" dirty="0"/>
          </a:p>
          <a:p>
            <a:endParaRPr lang="en-CA" dirty="0"/>
          </a:p>
        </p:txBody>
      </p:sp>
    </p:spTree>
    <p:extLst>
      <p:ext uri="{BB962C8B-B14F-4D97-AF65-F5344CB8AC3E}">
        <p14:creationId xmlns:p14="http://schemas.microsoft.com/office/powerpoint/2010/main" val="2324935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Pin Hole Camera</a:t>
            </a:r>
            <a:endParaRPr lang="en-CA" dirty="0"/>
          </a:p>
        </p:txBody>
      </p:sp>
      <p:pic>
        <p:nvPicPr>
          <p:cNvPr id="1026" name="Picture 2" descr="http://3.bp.blogspot.com/_RDwUz613VQs/TRnAEl8PUcI/AAAAAAAAASQ/-f8wl73wF7M/s320/pinhole+camera.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71600" y="1484784"/>
            <a:ext cx="7128792" cy="4410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5630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a pin hole camera?</a:t>
            </a:r>
            <a:endParaRPr lang="en-CA" dirty="0"/>
          </a:p>
        </p:txBody>
      </p:sp>
      <p:sp>
        <p:nvSpPr>
          <p:cNvPr id="3" name="Content Placeholder 2"/>
          <p:cNvSpPr>
            <a:spLocks noGrp="1"/>
          </p:cNvSpPr>
          <p:nvPr>
            <p:ph sz="quarter" idx="1"/>
          </p:nvPr>
        </p:nvSpPr>
        <p:spPr/>
        <p:txBody>
          <a:bodyPr/>
          <a:lstStyle/>
          <a:p>
            <a:r>
              <a:rPr lang="en-CA" dirty="0"/>
              <a:t>A </a:t>
            </a:r>
            <a:r>
              <a:rPr lang="en-CA" b="1" dirty="0"/>
              <a:t>pinhole camera</a:t>
            </a:r>
            <a:r>
              <a:rPr lang="en-CA" dirty="0"/>
              <a:t> is a simple </a:t>
            </a:r>
            <a:r>
              <a:rPr lang="en-CA" b="1" dirty="0"/>
              <a:t>camera</a:t>
            </a:r>
            <a:r>
              <a:rPr lang="en-CA" dirty="0"/>
              <a:t> without a lens and with a single small </a:t>
            </a:r>
            <a:r>
              <a:rPr lang="en-CA" dirty="0" smtClean="0"/>
              <a:t>aperture (opening), </a:t>
            </a:r>
            <a:r>
              <a:rPr lang="en-CA" dirty="0"/>
              <a:t>a </a:t>
            </a:r>
            <a:r>
              <a:rPr lang="en-CA" b="1" dirty="0"/>
              <a:t>pinhole</a:t>
            </a:r>
            <a:r>
              <a:rPr lang="en-CA" dirty="0"/>
              <a:t> – effectively a light-proof box with a small hole in one side. </a:t>
            </a:r>
            <a:endParaRPr lang="en-CA" dirty="0" smtClean="0"/>
          </a:p>
          <a:p>
            <a:endParaRPr lang="en-CA" dirty="0"/>
          </a:p>
          <a:p>
            <a:r>
              <a:rPr lang="en-CA" dirty="0" smtClean="0"/>
              <a:t>Light </a:t>
            </a:r>
            <a:r>
              <a:rPr lang="en-CA" dirty="0"/>
              <a:t>from a scene passes through this single point and projects an </a:t>
            </a:r>
            <a:r>
              <a:rPr lang="en-CA" u="sng" dirty="0"/>
              <a:t>inverted</a:t>
            </a:r>
            <a:r>
              <a:rPr lang="en-CA" dirty="0"/>
              <a:t> image on the opposite side of the box.</a:t>
            </a:r>
          </a:p>
        </p:txBody>
      </p:sp>
    </p:spTree>
    <p:extLst>
      <p:ext uri="{BB962C8B-B14F-4D97-AF65-F5344CB8AC3E}">
        <p14:creationId xmlns:p14="http://schemas.microsoft.com/office/powerpoint/2010/main" val="791162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Pin Hole Camera</a:t>
            </a:r>
            <a:endParaRPr lang="en-CA" dirty="0"/>
          </a:p>
        </p:txBody>
      </p:sp>
      <p:sp>
        <p:nvSpPr>
          <p:cNvPr id="3" name="Content Placeholder 2"/>
          <p:cNvSpPr>
            <a:spLocks noGrp="1"/>
          </p:cNvSpPr>
          <p:nvPr>
            <p:ph sz="quarter" idx="1"/>
          </p:nvPr>
        </p:nvSpPr>
        <p:spPr>
          <a:xfrm>
            <a:off x="251520" y="1447800"/>
            <a:ext cx="8784976" cy="5221560"/>
          </a:xfrm>
        </p:spPr>
        <p:txBody>
          <a:bodyPr>
            <a:normAutofit fontScale="85000" lnSpcReduction="20000"/>
          </a:bodyPr>
          <a:lstStyle/>
          <a:p>
            <a:r>
              <a:rPr lang="en-US" b="1" dirty="0"/>
              <a:t>Procedure:</a:t>
            </a:r>
            <a:endParaRPr lang="en-CA" dirty="0"/>
          </a:p>
          <a:p>
            <a:pPr marL="0" indent="0">
              <a:buNone/>
            </a:pPr>
            <a:endParaRPr lang="en-CA" dirty="0"/>
          </a:p>
          <a:p>
            <a:pPr lvl="0"/>
            <a:r>
              <a:rPr lang="en-US" dirty="0"/>
              <a:t>Cut a 5 cm square out of one end of a shoebox.</a:t>
            </a:r>
            <a:endParaRPr lang="en-CA" dirty="0"/>
          </a:p>
          <a:p>
            <a:pPr marL="0" indent="0">
              <a:buNone/>
            </a:pPr>
            <a:endParaRPr lang="en-CA" dirty="0"/>
          </a:p>
          <a:p>
            <a:pPr lvl="0"/>
            <a:r>
              <a:rPr lang="en-US" dirty="0"/>
              <a:t>Cover with a piece of tin foil. Tape into place making sure the tin foil is flat.</a:t>
            </a:r>
            <a:endParaRPr lang="en-CA" dirty="0"/>
          </a:p>
          <a:p>
            <a:pPr marL="0" indent="0">
              <a:buNone/>
            </a:pPr>
            <a:endParaRPr lang="en-CA" dirty="0"/>
          </a:p>
          <a:p>
            <a:pPr lvl="0"/>
            <a:r>
              <a:rPr lang="en-US" dirty="0"/>
              <a:t>Poke a small hole in the center of the tin foil with a pin.</a:t>
            </a:r>
            <a:endParaRPr lang="en-CA" dirty="0"/>
          </a:p>
          <a:p>
            <a:pPr marL="0" indent="0">
              <a:buNone/>
            </a:pPr>
            <a:endParaRPr lang="en-CA" dirty="0"/>
          </a:p>
          <a:p>
            <a:pPr lvl="0"/>
            <a:r>
              <a:rPr lang="en-US" dirty="0"/>
              <a:t>Place a sheet of white paper on the inside of the box at the opposite end.</a:t>
            </a:r>
            <a:endParaRPr lang="en-CA" dirty="0"/>
          </a:p>
          <a:p>
            <a:pPr marL="0" indent="0">
              <a:buNone/>
            </a:pPr>
            <a:endParaRPr lang="en-CA" dirty="0"/>
          </a:p>
          <a:p>
            <a:pPr lvl="0"/>
            <a:r>
              <a:rPr lang="en-US" dirty="0"/>
              <a:t>To view, hold the box above your head with the pinhole facing toward the eclipse</a:t>
            </a:r>
            <a:r>
              <a:rPr lang="en-US" dirty="0" smtClean="0"/>
              <a:t>.</a:t>
            </a:r>
          </a:p>
          <a:p>
            <a:pPr lvl="0"/>
            <a:endParaRPr lang="en-CA" dirty="0"/>
          </a:p>
          <a:p>
            <a:r>
              <a:rPr lang="en-US" dirty="0"/>
              <a:t>You will face the screen with your back to the eclipse. An upside down image will form on the screen.</a:t>
            </a:r>
            <a:endParaRPr lang="en-CA" dirty="0"/>
          </a:p>
          <a:p>
            <a:endParaRPr lang="en-CA" dirty="0"/>
          </a:p>
        </p:txBody>
      </p:sp>
    </p:spTree>
    <p:extLst>
      <p:ext uri="{BB962C8B-B14F-4D97-AF65-F5344CB8AC3E}">
        <p14:creationId xmlns:p14="http://schemas.microsoft.com/office/powerpoint/2010/main" val="3432650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680</Words>
  <Application>Microsoft Office PowerPoint</Application>
  <PresentationFormat>On-screen Show (4:3)</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The Sun!!</vt:lpstr>
      <vt:lpstr>What did you learn yesterday about the sun?</vt:lpstr>
      <vt:lpstr>Sun Spots</vt:lpstr>
      <vt:lpstr>Lets take a closer look at the sun</vt:lpstr>
      <vt:lpstr>Looking at the Sun</vt:lpstr>
      <vt:lpstr>What about cloudy day?</vt:lpstr>
      <vt:lpstr>Pin Hole Camera</vt:lpstr>
      <vt:lpstr>What is a pin hole camera?</vt:lpstr>
      <vt:lpstr>Pin Hole Camera</vt:lpstr>
      <vt:lpstr>Movement of the Sun</vt:lpstr>
      <vt:lpstr>Sun’s Movement </vt:lpstr>
      <vt:lpstr>What causes these changes?</vt:lpstr>
      <vt:lpstr>Galileo’s ideas </vt:lpstr>
      <vt:lpstr> What keeps the planets moving around the Sun? Or the Moon around the Earth? Why Don’t the planets fall into the Sun, or fly off into space?</vt:lpstr>
      <vt:lpstr>PowerPoint Presentation</vt:lpstr>
    </vt:vector>
  </TitlesOfParts>
  <Company>Calgary Board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Sun!!</dc:title>
  <dc:creator>Dayna L Smith</dc:creator>
  <cp:lastModifiedBy>Dayna L Smith</cp:lastModifiedBy>
  <cp:revision>9</cp:revision>
  <dcterms:created xsi:type="dcterms:W3CDTF">2015-01-25T17:10:10Z</dcterms:created>
  <dcterms:modified xsi:type="dcterms:W3CDTF">2015-01-25T23:02:41Z</dcterms:modified>
</cp:coreProperties>
</file>