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sldIdLst>
    <p:sldId id="256" r:id="rId2"/>
    <p:sldId id="257" r:id="rId3"/>
    <p:sldId id="283" r:id="rId4"/>
    <p:sldId id="258" r:id="rId5"/>
    <p:sldId id="259" r:id="rId6"/>
    <p:sldId id="261" r:id="rId7"/>
    <p:sldId id="262" r:id="rId8"/>
    <p:sldId id="270" r:id="rId9"/>
    <p:sldId id="263" r:id="rId10"/>
    <p:sldId id="271" r:id="rId11"/>
    <p:sldId id="264" r:id="rId12"/>
    <p:sldId id="272" r:id="rId13"/>
    <p:sldId id="265" r:id="rId14"/>
    <p:sldId id="273" r:id="rId15"/>
    <p:sldId id="280" r:id="rId16"/>
    <p:sldId id="266" r:id="rId17"/>
    <p:sldId id="274" r:id="rId18"/>
    <p:sldId id="267" r:id="rId19"/>
    <p:sldId id="275" r:id="rId20"/>
    <p:sldId id="268" r:id="rId21"/>
    <p:sldId id="276" r:id="rId22"/>
    <p:sldId id="269" r:id="rId23"/>
    <p:sldId id="277" r:id="rId24"/>
    <p:sldId id="278" r:id="rId25"/>
    <p:sldId id="279" r:id="rId26"/>
    <p:sldId id="284" r:id="rId27"/>
    <p:sldId id="282" r:id="rId28"/>
    <p:sldId id="291" r:id="rId29"/>
    <p:sldId id="285" r:id="rId30"/>
    <p:sldId id="286" r:id="rId31"/>
    <p:sldId id="287" r:id="rId32"/>
    <p:sldId id="288" r:id="rId33"/>
    <p:sldId id="289" r:id="rId34"/>
    <p:sldId id="290" r:id="rId35"/>
    <p:sldId id="28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33" autoAdjust="0"/>
  </p:normalViewPr>
  <p:slideViewPr>
    <p:cSldViewPr>
      <p:cViewPr varScale="1">
        <p:scale>
          <a:sx n="69" d="100"/>
          <a:sy n="69"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73ACF-F2EB-4CA1-80E4-AD28428A78BC}" type="datetimeFigureOut">
              <a:rPr lang="en-CA" smtClean="0"/>
              <a:t>01/03/2015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0EA1A-E009-4C51-9A02-8FF140060A0E}" type="slidenum">
              <a:rPr lang="en-CA" smtClean="0"/>
              <a:t>‹#›</a:t>
            </a:fld>
            <a:endParaRPr lang="en-CA"/>
          </a:p>
        </p:txBody>
      </p:sp>
    </p:spTree>
    <p:extLst>
      <p:ext uri="{BB962C8B-B14F-4D97-AF65-F5344CB8AC3E}">
        <p14:creationId xmlns:p14="http://schemas.microsoft.com/office/powerpoint/2010/main" val="19087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F77AA-9883-432B-B34B-BAB8CB08292A}" type="slidenum">
              <a:rPr lang="en-US" altLang="en-US"/>
              <a:pPr/>
              <a:t>15</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dirty="0"/>
              <a:t>Asteroids are sometimes called Minor planets. They are small rocky bodies.</a:t>
            </a:r>
          </a:p>
          <a:p>
            <a:r>
              <a:rPr lang="en-US" altLang="en-US" dirty="0"/>
              <a:t>They are made up of leftover material from our solar system.</a:t>
            </a:r>
          </a:p>
          <a:p>
            <a:r>
              <a:rPr lang="en-US" altLang="en-US" dirty="0"/>
              <a:t>Largest asteroid 1 Ceres Total discovered to date Over 250,000 designations have been assigned by the Minor Planet Center; over 100,000 have been observed more than once. Total numbered asteroids to </a:t>
            </a:r>
            <a:r>
              <a:rPr lang="en-US" altLang="en-US" dirty="0" err="1"/>
              <a:t>date.Over</a:t>
            </a:r>
            <a:r>
              <a:rPr lang="en-US" altLang="en-US" dirty="0"/>
              <a:t> 30,000. Near-Earth asteroids Around 1.0 AU from earth, with perihelia less than or equal to 1.3 AU.</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A8B2D-7327-406D-849D-8EAF34649FD0}" type="slidenum">
              <a:rPr lang="en-US" altLang="en-US"/>
              <a:pPr/>
              <a:t>27</a:t>
            </a:fld>
            <a:endParaRPr lang="en-US"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dirty="0"/>
              <a:t>Comets are icy </a:t>
            </a:r>
            <a:r>
              <a:rPr lang="en-US" altLang="en-US" dirty="0" err="1"/>
              <a:t>planetesimals</a:t>
            </a:r>
            <a:r>
              <a:rPr lang="en-US" altLang="en-US" dirty="0"/>
              <a:t> formed in the outer solar system.</a:t>
            </a:r>
          </a:p>
          <a:p>
            <a:r>
              <a:rPr lang="en-US" altLang="en-US" dirty="0"/>
              <a:t>They are composed mainly ice and dust</a:t>
            </a:r>
          </a:p>
          <a:p>
            <a:r>
              <a:rPr lang="en-US" altLang="en-US" dirty="0"/>
              <a:t>They have highly elliptical orbits which take them very close to the Sun and back out into deep space, often far beyond the orbit of Pluto. Their orbit duration can be from less than 200 years to more than several millions of years.</a:t>
            </a:r>
          </a:p>
          <a:p>
            <a:r>
              <a:rPr lang="en-US" altLang="en-US" dirty="0"/>
              <a:t>Composition of comets:  </a:t>
            </a:r>
          </a:p>
          <a:p>
            <a:r>
              <a:rPr lang="en-US" altLang="en-US" dirty="0"/>
              <a:t>Nucleus- Main body of the comet: composed of dust particles trapped in a mixture of ices of water, carbon monoxide, carbon dioxide, methane, and ammonia. Typically only a few kilometers in diameter</a:t>
            </a:r>
          </a:p>
          <a:p>
            <a:r>
              <a:rPr lang="en-US" altLang="en-US" dirty="0"/>
              <a:t>Coma- A halo of evaporated gas and dust which forms when the comet approaches the inner solar system. The coma grows larger as the comet gets closer to the sun.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a:defRPr/>
            </a:pPr>
            <a:fld id="{24DB4ABC-CAD7-4BEC-B1DD-28115122A152}" type="datetimeFigureOut">
              <a:rPr lang="en-US" smtClean="0"/>
              <a:pPr>
                <a:defRPr/>
              </a:pPr>
              <a:t>3/1/2015</a:t>
            </a:fld>
            <a:endParaRPr lang="en-C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pPr>
              <a:defRPr/>
            </a:pPr>
            <a:endParaRPr lang="en-C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pPr>
              <a:defRPr/>
            </a:pPr>
            <a:fld id="{2DB8AC3D-909B-486A-9162-7E7436925DB6}" type="slidenum">
              <a:rPr lang="en-CA" smtClean="0"/>
              <a:pPr>
                <a:defRPr/>
              </a:pPr>
              <a:t>‹#›</a:t>
            </a:fld>
            <a:endParaRPr lang="en-C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7ADD42-F809-403A-8401-85D89959B668}" type="datetimeFigureOut">
              <a:rPr lang="en-US" smtClean="0"/>
              <a:pPr>
                <a:defRPr/>
              </a:pPr>
              <a:t>3/1/2015</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B834A4BF-3BC6-408F-AD71-78889C344640}" type="slidenum">
              <a:rPr lang="en-CA" smtClean="0"/>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CDC3250-D0E8-49DB-AF77-5881C4AA2E82}" type="datetimeFigureOut">
              <a:rPr lang="en-US" smtClean="0"/>
              <a:pPr>
                <a:defRPr/>
              </a:pPr>
              <a:t>3/1/2015</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9553DFE3-213F-4697-A22B-81F6BC7A4CDE}" type="slidenum">
              <a:rPr lang="en-CA" smtClean="0"/>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02F59AE-5E1C-4A2B-ABA9-22B695D0AC5B}" type="datetimeFigureOut">
              <a:rPr lang="en-US" smtClean="0"/>
              <a:pPr>
                <a:defRPr/>
              </a:pPr>
              <a:t>3/1/2015</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53E6C774-37D7-4FE5-B2AB-A0CD58F9B15E}" type="slidenum">
              <a:rPr lang="en-CA" smtClean="0"/>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5C05DB6-AA9D-489F-84FF-9E1C144423E3}" type="datetimeFigureOut">
              <a:rPr lang="en-US" smtClean="0"/>
              <a:pPr>
                <a:defRPr/>
              </a:pPr>
              <a:t>3/1/2015</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E10F0B90-25DD-46A3-A684-63253FC3A241}" type="slidenum">
              <a:rPr lang="en-CA" smtClean="0"/>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4E2D307C-4CC5-41DA-B004-0E37858A5743}" type="datetimeFigureOut">
              <a:rPr lang="en-US" smtClean="0"/>
              <a:pPr>
                <a:defRPr/>
              </a:pPr>
              <a:t>3/1/2015</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65EA7C47-401E-48E0-B6C3-697F63017C3C}" type="slidenum">
              <a:rPr lang="en-CA" smtClean="0"/>
              <a:pPr>
                <a:defRPr/>
              </a:pPr>
              <a:t>‹#›</a:t>
            </a:fld>
            <a:endParaRPr lang="en-CA"/>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931B5D55-5F4A-492F-A8F6-3E2B43C8A500}" type="datetimeFigureOut">
              <a:rPr lang="en-US" smtClean="0"/>
              <a:pPr>
                <a:defRPr/>
              </a:pPr>
              <a:t>3/1/2015</a:t>
            </a:fld>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D919FDF7-FEE6-4E20-A309-3CEAB95E575D}" type="slidenum">
              <a:rPr lang="en-CA" smtClean="0"/>
              <a:pPr>
                <a:defRPr/>
              </a:pPr>
              <a:t>‹#›</a:t>
            </a:fld>
            <a:endParaRPr lang="en-C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72E4B91-3B53-47FD-984D-7B697470722C}" type="datetimeFigureOut">
              <a:rPr lang="en-US" smtClean="0"/>
              <a:pPr>
                <a:defRPr/>
              </a:pPr>
              <a:t>3/1/2015</a:t>
            </a:fld>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49BFF2D4-C267-43D7-9D2B-08258EA36C2B}" type="slidenum">
              <a:rPr lang="en-CA" smtClean="0"/>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A7F5CF7-47E7-48D8-8448-CD3490E3437A}" type="datetimeFigureOut">
              <a:rPr lang="en-US" smtClean="0"/>
              <a:pPr>
                <a:defRPr/>
              </a:pPr>
              <a:t>3/1/2015</a:t>
            </a:fld>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pPr>
              <a:defRPr/>
            </a:pPr>
            <a:fld id="{6C24BCFD-6571-497F-B347-A6AC7871869A}" type="slidenum">
              <a:rPr lang="en-CA" smtClean="0"/>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FF0BDF-3C16-4968-86DC-C537EF305150}" type="datetimeFigureOut">
              <a:rPr lang="en-US" smtClean="0"/>
              <a:pPr>
                <a:defRPr/>
              </a:pPr>
              <a:t>3/1/2015</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13D6D104-3746-4ACD-AA58-459D1EE375F2}" type="slidenum">
              <a:rPr lang="en-CA" smtClean="0"/>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5AA78B8-1600-400F-8A12-48FF3B9FC909}" type="datetimeFigureOut">
              <a:rPr lang="en-US" smtClean="0"/>
              <a:pPr>
                <a:defRPr/>
              </a:pPr>
              <a:t>3/1/2015</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FA40ECDF-79B5-487A-AECE-DCD594811C69}" type="slidenum">
              <a:rPr lang="en-CA" smtClean="0"/>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fld id="{5A8D9890-D17A-4FD5-8E5A-6B029F37DE39}" type="datetimeFigureOut">
              <a:rPr lang="en-US" smtClean="0"/>
              <a:pPr>
                <a:defRPr/>
              </a:pPr>
              <a:t>3/1/2015</a:t>
            </a:fld>
            <a:endParaRPr lang="en-C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endParaRPr lang="en-C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F97A17BD-6F0C-451E-928D-3BD5A1F131B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7.wav"/><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8.wav"/><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9.wav"/><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4.wav"/><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0.wav"/><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solarviews.com/eng/mercury.htm" TargetMode="External"/><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hyperlink" Target="http://www.solarviews.com/eng/mars.htm" TargetMode="External"/><Relationship Id="rId5" Type="http://schemas.openxmlformats.org/officeDocument/2006/relationships/hyperlink" Target="http://www.solarviews.com/eng/earth.htm" TargetMode="External"/><Relationship Id="rId4" Type="http://schemas.openxmlformats.org/officeDocument/2006/relationships/hyperlink" Target="http://www.solarviews.com/eng/venus.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olarviews.com/eng/jupiter.htm" TargetMode="External"/><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hyperlink" Target="http://www.solarviews.com/eng/neptune.htm" TargetMode="External"/><Relationship Id="rId5" Type="http://schemas.openxmlformats.org/officeDocument/2006/relationships/hyperlink" Target="http://www.solarviews.com/eng/uranus.htm" TargetMode="External"/><Relationship Id="rId4" Type="http://schemas.openxmlformats.org/officeDocument/2006/relationships/hyperlink" Target="http://www.solarviews.com/eng/saturn.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6.wav"/><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130164" y="2957865"/>
            <a:ext cx="4847038" cy="1599722"/>
          </a:xfrm>
        </p:spPr>
        <p:txBody>
          <a:bodyPr/>
          <a:lstStyle/>
          <a:p>
            <a:pPr marL="484632" indent="0" algn="ctr" fontAlgn="auto">
              <a:spcAft>
                <a:spcPts val="0"/>
              </a:spcAft>
              <a:defRPr/>
            </a:pPr>
            <a:r>
              <a:rPr lang="en-CA" dirty="0" smtClean="0">
                <a:solidFill>
                  <a:schemeClr val="accent1">
                    <a:tint val="83000"/>
                    <a:satMod val="150000"/>
                  </a:schemeClr>
                </a:solidFill>
              </a:rPr>
              <a:t/>
            </a:r>
            <a:br>
              <a:rPr lang="en-CA" dirty="0" smtClean="0">
                <a:solidFill>
                  <a:schemeClr val="accent1">
                    <a:tint val="83000"/>
                    <a:satMod val="150000"/>
                  </a:schemeClr>
                </a:solidFill>
              </a:rPr>
            </a:br>
            <a:r>
              <a:rPr lang="en-CA" dirty="0" smtClean="0">
                <a:solidFill>
                  <a:schemeClr val="accent1">
                    <a:tint val="83000"/>
                    <a:satMod val="150000"/>
                  </a:schemeClr>
                </a:solidFill>
              </a:rPr>
              <a:t>Planets!</a:t>
            </a:r>
            <a:endParaRPr lang="en-CA" dirty="0">
              <a:solidFill>
                <a:schemeClr val="accent1">
                  <a:tint val="83000"/>
                  <a:satMod val="150000"/>
                </a:schemeClr>
              </a:solidFill>
            </a:endParaRPr>
          </a:p>
        </p:txBody>
      </p:sp>
    </p:spTree>
  </p:cSld>
  <p:clrMapOvr>
    <a:masterClrMapping/>
  </p:clrMapOvr>
  <p:transition spd="med">
    <p:dissolve/>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venus.jpg"/>
          <p:cNvPicPr>
            <a:picLocks noGrp="1" noChangeAspect="1"/>
          </p:cNvPicPr>
          <p:nvPr>
            <p:ph type="pic" idx="1"/>
          </p:nvPr>
        </p:nvPicPr>
        <p:blipFill>
          <a:blip r:embed="rId3"/>
          <a:srcRect t="9564" b="9564"/>
          <a:stretch>
            <a:fillRect/>
          </a:stretch>
        </p:blipFill>
        <p:spPr>
          <a:xfrm rot="-60000">
            <a:off x="433145" y="509990"/>
            <a:ext cx="5810623" cy="4360693"/>
          </a:xfrm>
        </p:spPr>
      </p:pic>
      <p:sp>
        <p:nvSpPr>
          <p:cNvPr id="21507" name="Text Placeholder 3"/>
          <p:cNvSpPr>
            <a:spLocks noGrp="1"/>
          </p:cNvSpPr>
          <p:nvPr>
            <p:ph type="body" sz="half" idx="2"/>
          </p:nvPr>
        </p:nvSpPr>
        <p:spPr>
          <a:solidFill>
            <a:schemeClr val="accent1">
              <a:alpha val="14902"/>
            </a:schemeClr>
          </a:solidFill>
        </p:spPr>
        <p:txBody>
          <a:bodyPr/>
          <a:lstStyle/>
          <a:p>
            <a:pPr algn="ctr">
              <a:spcBef>
                <a:spcPct val="0"/>
              </a:spcBef>
            </a:pPr>
            <a:r>
              <a:rPr lang="en-CA" sz="2800" smtClean="0">
                <a:solidFill>
                  <a:srgbClr val="0070C0"/>
                </a:solidFill>
              </a:rPr>
              <a:t>Venus </a:t>
            </a:r>
          </a:p>
        </p:txBody>
      </p:sp>
      <p:sp>
        <p:nvSpPr>
          <p:cNvPr id="3" name="Rectangle 2"/>
          <p:cNvSpPr/>
          <p:nvPr/>
        </p:nvSpPr>
        <p:spPr>
          <a:xfrm>
            <a:off x="6347714" y="260648"/>
            <a:ext cx="2790056" cy="2585323"/>
          </a:xfrm>
          <a:prstGeom prst="rect">
            <a:avLst/>
          </a:prstGeom>
        </p:spPr>
        <p:txBody>
          <a:bodyPr wrap="square">
            <a:spAutoFit/>
          </a:bodyPr>
          <a:lstStyle/>
          <a:p>
            <a:r>
              <a:rPr lang="en-US" altLang="en-US" dirty="0"/>
              <a:t>Ancient civilizations believed Venus was </a:t>
            </a:r>
          </a:p>
          <a:p>
            <a:r>
              <a:rPr lang="en-US" altLang="en-US" dirty="0"/>
              <a:t>actually two different objects, </a:t>
            </a:r>
          </a:p>
          <a:p>
            <a:r>
              <a:rPr lang="en-US" altLang="en-US" dirty="0"/>
              <a:t>so they called the one that rose the</a:t>
            </a:r>
          </a:p>
          <a:p>
            <a:r>
              <a:rPr lang="en-US" altLang="en-US" dirty="0"/>
              <a:t>Morning Star, and the one that set </a:t>
            </a:r>
          </a:p>
          <a:p>
            <a:r>
              <a:rPr lang="en-US" altLang="en-US" dirty="0"/>
              <a:t>the Evening Star. </a:t>
            </a:r>
            <a:endParaRPr lang="en-US" altLang="en-US" dirty="0"/>
          </a:p>
        </p:txBody>
      </p:sp>
    </p:spTree>
  </p:cSld>
  <p:clrMapOvr>
    <a:masterClrMapping/>
  </p:clrMapOvr>
  <p:transition spd="slow">
    <p:pull dir="ld"/>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CA" sz="6000" b="1" dirty="0" smtClean="0">
                <a:solidFill>
                  <a:schemeClr val="accent6">
                    <a:lumMod val="60000"/>
                    <a:lumOff val="40000"/>
                  </a:schemeClr>
                </a:solidFill>
              </a:rPr>
              <a:t>EARTH</a:t>
            </a:r>
            <a:endParaRPr lang="en-CA" sz="6000" b="1" dirty="0">
              <a:solidFill>
                <a:schemeClr val="accent6">
                  <a:lumMod val="60000"/>
                  <a:lumOff val="40000"/>
                </a:schemeClr>
              </a:solidFill>
            </a:endParaRPr>
          </a:p>
        </p:txBody>
      </p:sp>
      <p:sp>
        <p:nvSpPr>
          <p:cNvPr id="3" name="Content Placeholder 2"/>
          <p:cNvSpPr>
            <a:spLocks noGrp="1"/>
          </p:cNvSpPr>
          <p:nvPr>
            <p:ph idx="1"/>
          </p:nvPr>
        </p:nvSpPr>
        <p:spPr/>
        <p:txBody>
          <a:bodyPr>
            <a:normAutofit/>
          </a:bodyPr>
          <a:lstStyle/>
          <a:p>
            <a:pPr marL="406908" indent="-342900" fontAlgn="auto">
              <a:spcAft>
                <a:spcPts val="0"/>
              </a:spcAft>
              <a:buFont typeface="Wingdings" panose="05000000000000000000" pitchFamily="2" charset="2"/>
              <a:buChar char="q"/>
              <a:defRPr/>
            </a:pPr>
            <a:r>
              <a:rPr lang="en-CA" dirty="0" smtClean="0"/>
              <a:t>Third planet from the sun</a:t>
            </a:r>
          </a:p>
          <a:p>
            <a:pPr marL="406908" indent="-342900" fontAlgn="auto">
              <a:spcAft>
                <a:spcPts val="0"/>
              </a:spcAft>
              <a:buFont typeface="Wingdings" panose="05000000000000000000" pitchFamily="2" charset="2"/>
              <a:buChar char="q"/>
              <a:defRPr/>
            </a:pPr>
            <a:r>
              <a:rPr lang="en-CA" dirty="0" smtClean="0"/>
              <a:t>Largely </a:t>
            </a:r>
            <a:r>
              <a:rPr lang="en-CA" dirty="0" smtClean="0"/>
              <a:t>composed of </a:t>
            </a:r>
            <a:r>
              <a:rPr lang="en-CA" b="1" dirty="0" smtClean="0">
                <a:solidFill>
                  <a:schemeClr val="accent5"/>
                </a:solidFill>
              </a:rPr>
              <a:t>rock and metal</a:t>
            </a:r>
          </a:p>
          <a:p>
            <a:pPr marL="406908" indent="-342900" fontAlgn="auto">
              <a:spcAft>
                <a:spcPts val="0"/>
              </a:spcAft>
              <a:buFont typeface="Wingdings" panose="05000000000000000000" pitchFamily="2" charset="2"/>
              <a:buChar char="q"/>
              <a:defRPr/>
            </a:pPr>
            <a:r>
              <a:rPr lang="en-CA" dirty="0" smtClean="0"/>
              <a:t>Only planet we know of that contains life</a:t>
            </a:r>
          </a:p>
          <a:p>
            <a:pPr marL="406908" indent="-342900" fontAlgn="auto">
              <a:spcAft>
                <a:spcPts val="0"/>
              </a:spcAft>
              <a:buFont typeface="Wingdings" panose="05000000000000000000" pitchFamily="2" charset="2"/>
              <a:buChar char="q"/>
              <a:defRPr/>
            </a:pPr>
            <a:r>
              <a:rPr lang="en-CA" dirty="0" smtClean="0"/>
              <a:t>Circular orbit, receives a steady flow of heat and light from the Sun. </a:t>
            </a:r>
          </a:p>
          <a:p>
            <a:pPr marL="406908" indent="-342900" fontAlgn="auto">
              <a:spcAft>
                <a:spcPts val="0"/>
              </a:spcAft>
              <a:buFont typeface="Wingdings" panose="05000000000000000000" pitchFamily="2" charset="2"/>
              <a:buChar char="q"/>
              <a:defRPr/>
            </a:pPr>
            <a:r>
              <a:rPr lang="en-CA" dirty="0" smtClean="0"/>
              <a:t>Earth has one satellite, the moon, and an abundance of </a:t>
            </a:r>
            <a:r>
              <a:rPr lang="en-CA" b="1" dirty="0" smtClean="0">
                <a:solidFill>
                  <a:schemeClr val="accent5"/>
                </a:solidFill>
              </a:rPr>
              <a:t>water. </a:t>
            </a:r>
            <a:endParaRPr lang="en-CA" b="1" dirty="0" smtClean="0">
              <a:solidFill>
                <a:schemeClr val="accent5"/>
              </a:solidFill>
            </a:endParaRPr>
          </a:p>
          <a:p>
            <a:pPr marL="406908" indent="-342900" fontAlgn="auto">
              <a:spcAft>
                <a:spcPts val="0"/>
              </a:spcAft>
              <a:buFont typeface="Wingdings" panose="05000000000000000000" pitchFamily="2" charset="2"/>
              <a:buChar char="q"/>
              <a:defRPr/>
            </a:pPr>
            <a:r>
              <a:rPr lang="en-CA" dirty="0" smtClean="0">
                <a:solidFill>
                  <a:schemeClr val="tx1"/>
                </a:solidFill>
              </a:rPr>
              <a:t>Takes 365.25 days to go around the sun</a:t>
            </a:r>
            <a:endParaRPr lang="en-CA" dirty="0">
              <a:solidFill>
                <a:schemeClr val="tx1"/>
              </a:solidFill>
            </a:endParaRPr>
          </a:p>
        </p:txBody>
      </p:sp>
    </p:spTree>
  </p:cSld>
  <p:clrMapOvr>
    <a:masterClrMapping/>
  </p:clrMapOvr>
  <p:transition>
    <p:wipe dir="d"/>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arth.jpg"/>
          <p:cNvPicPr>
            <a:picLocks noGrp="1" noChangeAspect="1"/>
          </p:cNvPicPr>
          <p:nvPr>
            <p:ph type="pic" idx="1"/>
          </p:nvPr>
        </p:nvPicPr>
        <p:blipFill>
          <a:blip r:embed="rId3"/>
          <a:srcRect t="12788" b="12788"/>
          <a:stretch>
            <a:fillRect/>
          </a:stretch>
        </p:blipFill>
        <p:spPr/>
      </p:pic>
      <p:sp>
        <p:nvSpPr>
          <p:cNvPr id="23555" name="Text Placeholder 3"/>
          <p:cNvSpPr>
            <a:spLocks noGrp="1"/>
          </p:cNvSpPr>
          <p:nvPr>
            <p:ph type="body" sz="half" idx="2"/>
          </p:nvPr>
        </p:nvSpPr>
        <p:spPr>
          <a:solidFill>
            <a:schemeClr val="accent1">
              <a:alpha val="14902"/>
            </a:schemeClr>
          </a:solidFill>
        </p:spPr>
        <p:txBody>
          <a:bodyPr>
            <a:normAutofit fontScale="85000" lnSpcReduction="20000"/>
          </a:bodyPr>
          <a:lstStyle/>
          <a:p>
            <a:pPr algn="ctr">
              <a:spcBef>
                <a:spcPct val="0"/>
              </a:spcBef>
            </a:pPr>
            <a:r>
              <a:rPr lang="en-CA" sz="4800" b="1" smtClean="0">
                <a:solidFill>
                  <a:srgbClr val="00B0F0"/>
                </a:solidFill>
              </a:rPr>
              <a:t>EARTH </a:t>
            </a:r>
          </a:p>
        </p:txBody>
      </p:sp>
    </p:spTree>
  </p:cSld>
  <p:clrMapOvr>
    <a:masterClrMapping/>
  </p:clrMapOvr>
  <p:transition spd="slow">
    <p:dissolve/>
    <p:sndAc>
      <p:stSnd>
        <p:snd r:embed="rId2" name="bomb.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CA" sz="6000" b="1" dirty="0" smtClean="0">
                <a:solidFill>
                  <a:srgbClr val="00B050"/>
                </a:solidFill>
              </a:rPr>
              <a:t>MARS</a:t>
            </a:r>
            <a:endParaRPr lang="en-CA" sz="6000" b="1" dirty="0">
              <a:solidFill>
                <a:srgbClr val="00B050"/>
              </a:solidFill>
            </a:endParaRPr>
          </a:p>
        </p:txBody>
      </p:sp>
      <p:sp>
        <p:nvSpPr>
          <p:cNvPr id="24578" name="Content Placeholder 2"/>
          <p:cNvSpPr>
            <a:spLocks noGrp="1"/>
          </p:cNvSpPr>
          <p:nvPr>
            <p:ph idx="1"/>
          </p:nvPr>
        </p:nvSpPr>
        <p:spPr/>
        <p:txBody>
          <a:bodyPr/>
          <a:lstStyle/>
          <a:p>
            <a:r>
              <a:rPr lang="en-CA" dirty="0" smtClean="0"/>
              <a:t>Fourth planet from the sun</a:t>
            </a:r>
          </a:p>
          <a:p>
            <a:r>
              <a:rPr lang="en-CA" dirty="0" smtClean="0"/>
              <a:t>About </a:t>
            </a:r>
            <a:r>
              <a:rPr lang="en-CA" dirty="0" smtClean="0"/>
              <a:t>half the size of Earth</a:t>
            </a:r>
          </a:p>
          <a:p>
            <a:r>
              <a:rPr lang="en-CA" dirty="0" smtClean="0"/>
              <a:t>It takes 1.88 years to orbit around the Sun</a:t>
            </a:r>
          </a:p>
          <a:p>
            <a:r>
              <a:rPr lang="en-CA" dirty="0" smtClean="0"/>
              <a:t>Atmosphere: thin, and like Earth it has seasons. </a:t>
            </a:r>
          </a:p>
          <a:p>
            <a:r>
              <a:rPr lang="en-CA" dirty="0" smtClean="0"/>
              <a:t>Mars has polar ice caps and 2 moons: PHOBOS AND DEIMOS </a:t>
            </a:r>
            <a:endParaRPr lang="en-CA" dirty="0" smtClean="0"/>
          </a:p>
          <a:p>
            <a:r>
              <a:rPr lang="en-US" altLang="en-US" dirty="0"/>
              <a:t>Rotation period (length of day in Earth days) 1.026 </a:t>
            </a:r>
          </a:p>
          <a:p>
            <a:r>
              <a:rPr lang="en-US" altLang="en-US" dirty="0"/>
              <a:t>Revolution period (length of year in Earth days)  686.98</a:t>
            </a:r>
          </a:p>
          <a:p>
            <a:endParaRPr lang="en-CA" dirty="0" smtClean="0"/>
          </a:p>
          <a:p>
            <a:endParaRPr lang="en-C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ARS.jpg"/>
          <p:cNvPicPr>
            <a:picLocks noGrp="1" noChangeAspect="1"/>
          </p:cNvPicPr>
          <p:nvPr>
            <p:ph type="pic" idx="1"/>
          </p:nvPr>
        </p:nvPicPr>
        <p:blipFill>
          <a:blip r:embed="rId3"/>
          <a:srcRect t="12476" b="12476"/>
          <a:stretch>
            <a:fillRect/>
          </a:stretch>
        </p:blipFill>
        <p:spPr>
          <a:xfrm rot="-60000">
            <a:off x="499089" y="806955"/>
            <a:ext cx="4873752" cy="3657600"/>
          </a:xfrm>
        </p:spPr>
      </p:pic>
      <p:sp>
        <p:nvSpPr>
          <p:cNvPr id="25603" name="Text Placeholder 3"/>
          <p:cNvSpPr>
            <a:spLocks noGrp="1"/>
          </p:cNvSpPr>
          <p:nvPr>
            <p:ph type="body" sz="half" idx="2"/>
          </p:nvPr>
        </p:nvSpPr>
        <p:spPr>
          <a:solidFill>
            <a:schemeClr val="accent1">
              <a:alpha val="14902"/>
            </a:schemeClr>
          </a:solidFill>
        </p:spPr>
        <p:txBody>
          <a:bodyPr/>
          <a:lstStyle/>
          <a:p>
            <a:pPr algn="ctr">
              <a:spcBef>
                <a:spcPct val="0"/>
              </a:spcBef>
            </a:pPr>
            <a:r>
              <a:rPr lang="en-CA" sz="2800" b="1" smtClean="0">
                <a:solidFill>
                  <a:srgbClr val="00B050"/>
                </a:solidFill>
              </a:rPr>
              <a:t>MARS</a:t>
            </a:r>
          </a:p>
        </p:txBody>
      </p:sp>
      <p:sp>
        <p:nvSpPr>
          <p:cNvPr id="3" name="Rectangle 2"/>
          <p:cNvSpPr/>
          <p:nvPr/>
        </p:nvSpPr>
        <p:spPr>
          <a:xfrm>
            <a:off x="6012160" y="1052736"/>
            <a:ext cx="2934072" cy="1477328"/>
          </a:xfrm>
          <a:prstGeom prst="rect">
            <a:avLst/>
          </a:prstGeom>
        </p:spPr>
        <p:txBody>
          <a:bodyPr wrap="square">
            <a:spAutoFit/>
          </a:bodyPr>
          <a:lstStyle/>
          <a:p>
            <a:r>
              <a:rPr lang="en-US" altLang="en-US" dirty="0"/>
              <a:t>It was named after</a:t>
            </a:r>
          </a:p>
          <a:p>
            <a:r>
              <a:rPr lang="en-US" altLang="en-US" dirty="0"/>
              <a:t>the Roman god of war because its reddish color reminded the people of blood</a:t>
            </a:r>
            <a:endParaRPr lang="en-CA" dirty="0"/>
          </a:p>
        </p:txBody>
      </p:sp>
    </p:spTree>
  </p:cSld>
  <p:clrMapOvr>
    <a:masterClrMapping/>
  </p:clrMapOvr>
  <p:transition spd="slow">
    <p:cut thruBlk="1"/>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ASTEROID BELT</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29200"/>
            <a:ext cx="27432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76800"/>
            <a:ext cx="2524125"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Text Box 6"/>
          <p:cNvSpPr txBox="1">
            <a:spLocks noChangeArrowheads="1"/>
          </p:cNvSpPr>
          <p:nvPr/>
        </p:nvSpPr>
        <p:spPr bwMode="auto">
          <a:xfrm>
            <a:off x="365124" y="1412776"/>
            <a:ext cx="8383339"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altLang="en-US" dirty="0"/>
              <a:t>Most asteroids can be found in the Asteroid Belt, which is located between </a:t>
            </a:r>
          </a:p>
          <a:p>
            <a:pPr>
              <a:spcBef>
                <a:spcPct val="30000"/>
              </a:spcBef>
            </a:pPr>
            <a:r>
              <a:rPr lang="en-US" altLang="en-US" dirty="0"/>
              <a:t>Mars and Jupiter.  Asteroids are rocky and metallic objects that orbit the Sun,</a:t>
            </a:r>
          </a:p>
          <a:p>
            <a:pPr>
              <a:spcBef>
                <a:spcPct val="30000"/>
              </a:spcBef>
            </a:pPr>
            <a:r>
              <a:rPr lang="en-US" altLang="en-US" dirty="0"/>
              <a:t>but are too small to be considered planets. They are known as </a:t>
            </a:r>
            <a:r>
              <a:rPr lang="en-US" altLang="en-US" i="1" dirty="0"/>
              <a:t>minor planets</a:t>
            </a:r>
            <a:r>
              <a:rPr lang="en-US" altLang="en-US" dirty="0"/>
              <a:t>.</a:t>
            </a:r>
          </a:p>
          <a:p>
            <a:pPr>
              <a:spcBef>
                <a:spcPct val="30000"/>
              </a:spcBef>
            </a:pPr>
            <a:r>
              <a:rPr lang="en-US" altLang="en-US" dirty="0"/>
              <a:t>Asteroids range in size from Ceres, which has a diameter of about 1000 km, </a:t>
            </a:r>
          </a:p>
          <a:p>
            <a:pPr>
              <a:spcBef>
                <a:spcPct val="30000"/>
              </a:spcBef>
            </a:pPr>
            <a:r>
              <a:rPr lang="en-US" altLang="en-US" dirty="0"/>
              <a:t>down to the size of pebbles. </a:t>
            </a:r>
          </a:p>
          <a:p>
            <a:endParaRPr lang="en-US" altLang="en-US" dirty="0"/>
          </a:p>
        </p:txBody>
      </p:sp>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85841"/>
            <a:ext cx="2667000"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779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695"/>
            <a:ext cx="8041440" cy="1442674"/>
          </a:xfrm>
        </p:spPr>
        <p:txBody>
          <a:bodyPr/>
          <a:lstStyle/>
          <a:p>
            <a:pPr marL="484632" indent="0" algn="ctr" fontAlgn="auto">
              <a:spcAft>
                <a:spcPts val="0"/>
              </a:spcAft>
              <a:defRPr/>
            </a:pPr>
            <a:r>
              <a:rPr lang="en-CA" sz="6000" b="1" dirty="0" smtClean="0">
                <a:solidFill>
                  <a:srgbClr val="800000"/>
                </a:solidFill>
              </a:rPr>
              <a:t>JUPITER </a:t>
            </a:r>
            <a:endParaRPr lang="en-CA" sz="6000" b="1" dirty="0">
              <a:solidFill>
                <a:srgbClr val="800000"/>
              </a:solidFill>
            </a:endParaRPr>
          </a:p>
        </p:txBody>
      </p:sp>
      <p:sp>
        <p:nvSpPr>
          <p:cNvPr id="26626" name="Content Placeholder 2"/>
          <p:cNvSpPr>
            <a:spLocks noGrp="1"/>
          </p:cNvSpPr>
          <p:nvPr>
            <p:ph idx="1"/>
          </p:nvPr>
        </p:nvSpPr>
        <p:spPr>
          <a:xfrm>
            <a:off x="827584" y="1268760"/>
            <a:ext cx="7467600" cy="5328592"/>
          </a:xfrm>
        </p:spPr>
        <p:txBody>
          <a:bodyPr>
            <a:normAutofit fontScale="92500"/>
          </a:bodyPr>
          <a:lstStyle/>
          <a:p>
            <a:r>
              <a:rPr lang="en-US" altLang="en-US" dirty="0"/>
              <a:t>Jupiter, the fifth planet from the Sun </a:t>
            </a:r>
            <a:r>
              <a:rPr lang="en-US" altLang="en-US" dirty="0" smtClean="0"/>
              <a:t>and it is also the </a:t>
            </a:r>
            <a:r>
              <a:rPr lang="en-CA" dirty="0" smtClean="0"/>
              <a:t>Largest </a:t>
            </a:r>
            <a:r>
              <a:rPr lang="en-CA" dirty="0" smtClean="0"/>
              <a:t>planet in the solar system</a:t>
            </a:r>
          </a:p>
          <a:p>
            <a:r>
              <a:rPr lang="en-CA" dirty="0" smtClean="0"/>
              <a:t>Known for its </a:t>
            </a:r>
            <a:r>
              <a:rPr lang="en-CA" b="1" dirty="0" smtClean="0">
                <a:solidFill>
                  <a:srgbClr val="800000"/>
                </a:solidFill>
              </a:rPr>
              <a:t>GREAT RED </a:t>
            </a:r>
            <a:r>
              <a:rPr lang="en-CA" b="1" dirty="0" smtClean="0">
                <a:solidFill>
                  <a:srgbClr val="800000"/>
                </a:solidFill>
              </a:rPr>
              <a:t>SPOT </a:t>
            </a:r>
            <a:r>
              <a:rPr lang="en-CA" b="1" dirty="0" smtClean="0">
                <a:solidFill>
                  <a:schemeClr val="tx1"/>
                </a:solidFill>
              </a:rPr>
              <a:t>(it is actually a storm system and it is </a:t>
            </a:r>
            <a:r>
              <a:rPr lang="en-US" altLang="en-US" b="1" dirty="0"/>
              <a:t>three times the size of </a:t>
            </a:r>
            <a:r>
              <a:rPr lang="en-US" altLang="en-US" b="1" dirty="0" smtClean="0"/>
              <a:t>Earth)</a:t>
            </a:r>
            <a:endParaRPr lang="en-CA" b="1" dirty="0" smtClean="0">
              <a:solidFill>
                <a:schemeClr val="tx1"/>
              </a:solidFill>
            </a:endParaRPr>
          </a:p>
          <a:p>
            <a:r>
              <a:rPr lang="en-US" altLang="en-US" dirty="0"/>
              <a:t>Jupiter is so big that over 1,000 planets the size of Earth could fit into it.</a:t>
            </a:r>
          </a:p>
          <a:p>
            <a:r>
              <a:rPr lang="en-US" altLang="en-US" dirty="0"/>
              <a:t>It has over 60 moons and 2 rings</a:t>
            </a:r>
            <a:endParaRPr lang="en-CA" b="1" dirty="0" smtClean="0">
              <a:solidFill>
                <a:srgbClr val="800000"/>
              </a:solidFill>
            </a:endParaRPr>
          </a:p>
          <a:p>
            <a:r>
              <a:rPr lang="en-CA" dirty="0" smtClean="0"/>
              <a:t>Atmosphere: alternating light and dark belts composed of gases moving at high speeds in opposite directions. </a:t>
            </a:r>
            <a:endParaRPr lang="en-CA" dirty="0" smtClean="0"/>
          </a:p>
          <a:p>
            <a:pPr>
              <a:lnSpc>
                <a:spcPct val="90000"/>
              </a:lnSpc>
            </a:pPr>
            <a:r>
              <a:rPr lang="en-US" altLang="en-US" dirty="0"/>
              <a:t>Rotation period (length of day in Earth days) 0.41 (9.8 Earth hours)</a:t>
            </a:r>
          </a:p>
          <a:p>
            <a:pPr>
              <a:lnSpc>
                <a:spcPct val="90000"/>
              </a:lnSpc>
            </a:pPr>
            <a:r>
              <a:rPr lang="en-US" altLang="en-US" dirty="0"/>
              <a:t>Revolution period (length of year in Earth years) </a:t>
            </a:r>
            <a:r>
              <a:rPr lang="en-US" altLang="en-US" dirty="0" smtClean="0"/>
              <a:t>11.86</a:t>
            </a:r>
            <a:endParaRPr lang="en-CA" dirty="0" smtClean="0"/>
          </a:p>
          <a:p>
            <a:r>
              <a:rPr lang="en-CA" b="1" dirty="0" smtClean="0">
                <a:solidFill>
                  <a:srgbClr val="800000"/>
                </a:solidFill>
              </a:rPr>
              <a:t>16 moons</a:t>
            </a:r>
            <a:r>
              <a:rPr lang="en-CA" dirty="0" smtClean="0"/>
              <a:t>: </a:t>
            </a:r>
            <a:r>
              <a:rPr lang="en-CA" b="1" dirty="0" smtClean="0">
                <a:solidFill>
                  <a:srgbClr val="800000"/>
                </a:solidFill>
              </a:rPr>
              <a:t>Io</a:t>
            </a:r>
            <a:r>
              <a:rPr lang="en-CA" dirty="0" smtClean="0"/>
              <a:t> one of Jupiter’s moons contains extraterrestrial volcanoes.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JUPITER.jpg"/>
          <p:cNvPicPr>
            <a:picLocks noGrp="1" noChangeAspect="1"/>
          </p:cNvPicPr>
          <p:nvPr>
            <p:ph type="pic" idx="1"/>
          </p:nvPr>
        </p:nvPicPr>
        <p:blipFill>
          <a:blip r:embed="rId2"/>
          <a:srcRect t="12476" b="12476"/>
          <a:stretch>
            <a:fillRect/>
          </a:stretch>
        </p:blipFill>
        <p:spPr>
          <a:xfrm rot="-60000">
            <a:off x="499090" y="590931"/>
            <a:ext cx="4873752" cy="3657600"/>
          </a:xfrm>
        </p:spPr>
      </p:pic>
      <p:sp>
        <p:nvSpPr>
          <p:cNvPr id="27651" name="Text Placeholder 3"/>
          <p:cNvSpPr>
            <a:spLocks noGrp="1"/>
          </p:cNvSpPr>
          <p:nvPr>
            <p:ph type="body" sz="half" idx="2"/>
          </p:nvPr>
        </p:nvSpPr>
        <p:spPr>
          <a:solidFill>
            <a:schemeClr val="accent1">
              <a:alpha val="14902"/>
            </a:schemeClr>
          </a:solidFill>
        </p:spPr>
        <p:txBody>
          <a:bodyPr/>
          <a:lstStyle/>
          <a:p>
            <a:pPr algn="ctr">
              <a:spcBef>
                <a:spcPct val="0"/>
              </a:spcBef>
            </a:pPr>
            <a:r>
              <a:rPr lang="en-CA" sz="2800" b="1" dirty="0" smtClean="0">
                <a:solidFill>
                  <a:schemeClr val="accent2"/>
                </a:solidFill>
              </a:rPr>
              <a:t>JUPITER</a:t>
            </a:r>
            <a:endParaRPr lang="en-CA" sz="2800" b="1" dirty="0" smtClean="0">
              <a:solidFill>
                <a:schemeClr val="accent2"/>
              </a:solidFill>
            </a:endParaRPr>
          </a:p>
        </p:txBody>
      </p:sp>
      <p:sp>
        <p:nvSpPr>
          <p:cNvPr id="3" name="Rectangle 2"/>
          <p:cNvSpPr/>
          <p:nvPr/>
        </p:nvSpPr>
        <p:spPr>
          <a:xfrm>
            <a:off x="5580112" y="1340768"/>
            <a:ext cx="3168352" cy="1200329"/>
          </a:xfrm>
          <a:prstGeom prst="rect">
            <a:avLst/>
          </a:prstGeom>
        </p:spPr>
        <p:txBody>
          <a:bodyPr wrap="square">
            <a:spAutoFit/>
          </a:bodyPr>
          <a:lstStyle/>
          <a:p>
            <a:r>
              <a:rPr lang="en-US" altLang="en-US" dirty="0"/>
              <a:t>No one knows for sure who discovered Jupiter, but we know the ancient Greeks named it after the god, Zeus.</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CA" sz="6000" b="1" dirty="0" smtClean="0">
                <a:solidFill>
                  <a:srgbClr val="0070C0"/>
                </a:solidFill>
              </a:rPr>
              <a:t>SATURN </a:t>
            </a:r>
            <a:endParaRPr lang="en-CA" sz="6000" b="1" dirty="0">
              <a:solidFill>
                <a:srgbClr val="0070C0"/>
              </a:solidFill>
            </a:endParaRPr>
          </a:p>
        </p:txBody>
      </p:sp>
      <p:sp>
        <p:nvSpPr>
          <p:cNvPr id="28674" name="Content Placeholder 2"/>
          <p:cNvSpPr>
            <a:spLocks noGrp="1"/>
          </p:cNvSpPr>
          <p:nvPr>
            <p:ph idx="1"/>
          </p:nvPr>
        </p:nvSpPr>
        <p:spPr>
          <a:xfrm>
            <a:off x="838200" y="2038388"/>
            <a:ext cx="7467600" cy="4558964"/>
          </a:xfrm>
        </p:spPr>
        <p:txBody>
          <a:bodyPr>
            <a:normAutofit lnSpcReduction="10000"/>
          </a:bodyPr>
          <a:lstStyle/>
          <a:p>
            <a:r>
              <a:rPr lang="en-US" altLang="en-US" dirty="0"/>
              <a:t>Saturn, the sixth planet from the Sun, </a:t>
            </a:r>
            <a:r>
              <a:rPr lang="en-US" altLang="en-US" dirty="0" smtClean="0"/>
              <a:t>and it is </a:t>
            </a:r>
            <a:r>
              <a:rPr lang="en-US" altLang="en-US" dirty="0"/>
              <a:t>the second largest planet in our solar system. </a:t>
            </a:r>
            <a:endParaRPr lang="en-US" altLang="en-US" dirty="0" smtClean="0"/>
          </a:p>
          <a:p>
            <a:r>
              <a:rPr lang="en-US" altLang="en-US" dirty="0"/>
              <a:t>It is often called the ringed planet because </a:t>
            </a:r>
            <a:r>
              <a:rPr lang="en-US" altLang="en-US" dirty="0" smtClean="0"/>
              <a:t>it has </a:t>
            </a:r>
            <a:r>
              <a:rPr lang="en-CA" altLang="en-US" dirty="0" smtClean="0"/>
              <a:t>b</a:t>
            </a:r>
            <a:r>
              <a:rPr lang="en-CA" dirty="0" smtClean="0"/>
              <a:t>eautiful </a:t>
            </a:r>
            <a:r>
              <a:rPr lang="en-CA" dirty="0"/>
              <a:t>rings of boulders, pebbles and ice. </a:t>
            </a:r>
          </a:p>
          <a:p>
            <a:r>
              <a:rPr lang="en-US" altLang="en-US" dirty="0" smtClean="0"/>
              <a:t>Saturn </a:t>
            </a:r>
            <a:r>
              <a:rPr lang="en-US" altLang="en-US" dirty="0"/>
              <a:t>also has </a:t>
            </a:r>
            <a:r>
              <a:rPr lang="en-US" altLang="en-US" dirty="0" smtClean="0"/>
              <a:t>around 50 </a:t>
            </a:r>
            <a:r>
              <a:rPr lang="en-US" altLang="en-US" dirty="0"/>
              <a:t>moons </a:t>
            </a:r>
            <a:r>
              <a:rPr lang="en-US" altLang="en-US" dirty="0" smtClean="0"/>
              <a:t>(remember moons are just natural satellites), </a:t>
            </a:r>
            <a:r>
              <a:rPr lang="en-CA" altLang="en-US" dirty="0" smtClean="0"/>
              <a:t>l</a:t>
            </a:r>
            <a:r>
              <a:rPr lang="en-CA" dirty="0" smtClean="0"/>
              <a:t>argest </a:t>
            </a:r>
            <a:r>
              <a:rPr lang="en-CA" dirty="0"/>
              <a:t>is Titan, it is bigger than planet </a:t>
            </a:r>
            <a:r>
              <a:rPr lang="en-CA" dirty="0" smtClean="0"/>
              <a:t>Mercury</a:t>
            </a:r>
          </a:p>
          <a:p>
            <a:pPr>
              <a:lnSpc>
                <a:spcPct val="80000"/>
              </a:lnSpc>
            </a:pPr>
            <a:r>
              <a:rPr lang="en-US" altLang="en-US" dirty="0"/>
              <a:t>Rotation period (length of day in Earth days) 0.44 (10.2 Earth hours)</a:t>
            </a:r>
          </a:p>
          <a:p>
            <a:pPr>
              <a:lnSpc>
                <a:spcPct val="80000"/>
              </a:lnSpc>
            </a:pPr>
            <a:r>
              <a:rPr lang="en-US" altLang="en-US" dirty="0"/>
              <a:t>Revolution period (length of year in Earth years) </a:t>
            </a:r>
            <a:r>
              <a:rPr lang="en-US" altLang="en-US" dirty="0" smtClean="0"/>
              <a:t>29.46</a:t>
            </a:r>
          </a:p>
          <a:p>
            <a:r>
              <a:rPr lang="en-CA" dirty="0" smtClean="0"/>
              <a:t>Made </a:t>
            </a:r>
            <a:r>
              <a:rPr lang="en-CA" dirty="0" smtClean="0"/>
              <a:t>up of mostly of gases and is so light it could float on water</a:t>
            </a:r>
            <a:r>
              <a:rPr lang="en-CA" dirty="0" smtClean="0"/>
              <a:t>.</a:t>
            </a:r>
            <a:endParaRPr lang="en-CA"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ATURN.jpg"/>
          <p:cNvPicPr>
            <a:picLocks noGrp="1" noChangeAspect="1"/>
          </p:cNvPicPr>
          <p:nvPr>
            <p:ph type="pic" idx="1"/>
          </p:nvPr>
        </p:nvPicPr>
        <p:blipFill>
          <a:blip r:embed="rId3"/>
          <a:srcRect t="2533" b="2533"/>
          <a:stretch>
            <a:fillRect/>
          </a:stretch>
        </p:blipFill>
        <p:spPr>
          <a:xfrm rot="-60000">
            <a:off x="499091" y="590931"/>
            <a:ext cx="4873752" cy="3657600"/>
          </a:xfrm>
        </p:spPr>
      </p:pic>
      <p:sp>
        <p:nvSpPr>
          <p:cNvPr id="4" name="Text Placeholder 3"/>
          <p:cNvSpPr>
            <a:spLocks noGrp="1"/>
          </p:cNvSpPr>
          <p:nvPr>
            <p:ph type="body" sz="half" idx="2"/>
          </p:nvPr>
        </p:nvSpPr>
        <p:spPr/>
        <p:txBody>
          <a:bodyPr>
            <a:normAutofit/>
          </a:bodyPr>
          <a:lstStyle/>
          <a:p>
            <a:pPr algn="ctr" fontAlgn="auto">
              <a:spcAft>
                <a:spcPts val="0"/>
              </a:spcAft>
              <a:buFont typeface="Wingdings 2"/>
              <a:buNone/>
              <a:defRPr/>
            </a:pPr>
            <a:r>
              <a:rPr lang="en-CA" sz="2800" b="1" dirty="0" smtClean="0">
                <a:solidFill>
                  <a:schemeClr val="accent3"/>
                </a:solidFill>
              </a:rPr>
              <a:t>SATURN </a:t>
            </a:r>
            <a:endParaRPr lang="en-CA" sz="2800" b="1" dirty="0">
              <a:solidFill>
                <a:schemeClr val="accent3"/>
              </a:solidFill>
            </a:endParaRPr>
          </a:p>
        </p:txBody>
      </p:sp>
      <p:sp>
        <p:nvSpPr>
          <p:cNvPr id="3" name="Rectangle 2"/>
          <p:cNvSpPr/>
          <p:nvPr/>
        </p:nvSpPr>
        <p:spPr>
          <a:xfrm>
            <a:off x="5868144" y="1052736"/>
            <a:ext cx="2718048" cy="2973122"/>
          </a:xfrm>
          <a:prstGeom prst="rect">
            <a:avLst/>
          </a:prstGeom>
        </p:spPr>
        <p:txBody>
          <a:bodyPr wrap="square">
            <a:spAutoFit/>
          </a:bodyPr>
          <a:lstStyle/>
          <a:p>
            <a:pPr>
              <a:lnSpc>
                <a:spcPct val="80000"/>
              </a:lnSpc>
            </a:pPr>
            <a:r>
              <a:rPr lang="en-US" altLang="en-US" dirty="0"/>
              <a:t>The ancient Greeks named the planet after the god of agriculture and time. It wasn't until 1655, however, that we knew Saturn had rings. Galileo saw them, but he didn't know what they were. Another astronomer, Christian Huygens, later discovered they were rings.</a:t>
            </a:r>
            <a:endParaRPr lang="en-US" altLang="en-US" b="1" dirty="0"/>
          </a:p>
        </p:txBody>
      </p:sp>
    </p:spTree>
  </p:cSld>
  <p:clrMapOvr>
    <a:masterClrMapping/>
  </p:clrMapOvr>
  <p:transition spd="slow">
    <p:wedge/>
    <p:sndAc>
      <p:stSnd>
        <p:snd r:embed="rId2"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fontAlgn="auto">
              <a:spcAft>
                <a:spcPts val="0"/>
              </a:spcAft>
              <a:defRPr/>
            </a:pPr>
            <a:r>
              <a:rPr lang="en-CA" dirty="0" smtClean="0">
                <a:solidFill>
                  <a:schemeClr val="accent1">
                    <a:tint val="83000"/>
                    <a:satMod val="150000"/>
                  </a:schemeClr>
                </a:solidFill>
              </a:rPr>
              <a:t>LEARNING OBJECTIVES</a:t>
            </a:r>
            <a:endParaRPr lang="en-CA" dirty="0">
              <a:solidFill>
                <a:schemeClr val="accent1">
                  <a:tint val="83000"/>
                  <a:satMod val="150000"/>
                </a:schemeClr>
              </a:solidFill>
            </a:endParaRPr>
          </a:p>
        </p:txBody>
      </p:sp>
      <p:sp>
        <p:nvSpPr>
          <p:cNvPr id="3" name="Content Placeholder 2"/>
          <p:cNvSpPr>
            <a:spLocks noGrp="1"/>
          </p:cNvSpPr>
          <p:nvPr>
            <p:ph idx="1"/>
          </p:nvPr>
        </p:nvSpPr>
        <p:spPr/>
        <p:txBody>
          <a:bodyPr>
            <a:normAutofit/>
          </a:bodyPr>
          <a:lstStyle/>
          <a:p>
            <a:pPr marL="448056" indent="-384048" fontAlgn="auto">
              <a:spcAft>
                <a:spcPts val="0"/>
              </a:spcAft>
              <a:buFont typeface="Wingdings 2"/>
              <a:buChar char=""/>
              <a:defRPr/>
            </a:pPr>
            <a:r>
              <a:rPr lang="en-CA" b="1" dirty="0" smtClean="0">
                <a:solidFill>
                  <a:schemeClr val="accent4">
                    <a:lumMod val="75000"/>
                  </a:schemeClr>
                </a:solidFill>
              </a:rPr>
              <a:t>Understand that the Earth, the Sun and the Moon are part of a solar system that only occupies only a tiny part of the known universe. </a:t>
            </a:r>
          </a:p>
          <a:p>
            <a:pPr marL="448056" indent="-384048" fontAlgn="auto">
              <a:spcAft>
                <a:spcPts val="0"/>
              </a:spcAft>
              <a:buFont typeface="Wingdings 2"/>
              <a:buChar char=""/>
              <a:defRPr/>
            </a:pPr>
            <a:r>
              <a:rPr lang="en-CA" b="1" dirty="0" smtClean="0">
                <a:solidFill>
                  <a:schemeClr val="accent4">
                    <a:lumMod val="75000"/>
                  </a:schemeClr>
                </a:solidFill>
              </a:rPr>
              <a:t>Recognize that the other eight known planets, which revolve around the Sun, have characteristics and surface conditions that are different from Earth, and identify examples of those differences. </a:t>
            </a:r>
            <a:endParaRPr lang="en-CA" b="1" dirty="0">
              <a:solidFill>
                <a:schemeClr val="accent4">
                  <a:lumMod val="75000"/>
                </a:schemeClr>
              </a:solidFill>
            </a:endParaRPr>
          </a:p>
        </p:txBody>
      </p:sp>
    </p:spTree>
  </p:cSld>
  <p:clrMapOvr>
    <a:masterClrMapping/>
  </p:clrMapOvr>
  <p:transition spd="slow">
    <p:wipe dir="d"/>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nodeType="clickEffect">
                                  <p:stCondLst>
                                    <p:cond delay="0"/>
                                  </p:stCondLst>
                                  <p:childTnLst>
                                    <p:animMotion origin="layout" path="M 0 0  L 0.25 -0.33333  E" pathEditMode="relative" ptsTypes="">
                                      <p:cBhvr>
                                        <p:cTn id="11" dur="2000" fill="hold"/>
                                        <p:tgtEl>
                                          <p:spTgt spid="3">
                                            <p:txEl>
                                              <p:pRg st="0" end="0"/>
                                            </p:txEl>
                                          </p:spTgt>
                                        </p:tgtEl>
                                        <p:attrNameLst>
                                          <p:attrName>ppt_x</p:attrName>
                                          <p:attrName>ppt_y</p:attrName>
                                        </p:attrNameLst>
                                      </p:cBhvr>
                                    </p:animMotion>
                                  </p:childTnLst>
                                </p:cTn>
                              </p:par>
                              <p:par>
                                <p:cTn id="12" presetID="56" presetClass="path" presetSubtype="0" accel="50000" decel="50000" fill="hold" nodeType="withEffect">
                                  <p:stCondLst>
                                    <p:cond delay="0"/>
                                  </p:stCondLst>
                                  <p:childTnLst>
                                    <p:animMotion origin="layout" path="M 0 0  L 0.25 -0.33333  E" pathEditMode="relative" ptsTypes="">
                                      <p:cBhvr>
                                        <p:cTn id="13"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CA" sz="6000" b="1" dirty="0" smtClean="0">
                <a:solidFill>
                  <a:srgbClr val="92D050"/>
                </a:solidFill>
              </a:rPr>
              <a:t>URANUS </a:t>
            </a:r>
            <a:endParaRPr lang="en-CA" sz="6000" b="1" dirty="0">
              <a:solidFill>
                <a:srgbClr val="92D050"/>
              </a:solidFill>
            </a:endParaRPr>
          </a:p>
        </p:txBody>
      </p:sp>
      <p:sp>
        <p:nvSpPr>
          <p:cNvPr id="30722" name="Content Placeholder 2"/>
          <p:cNvSpPr>
            <a:spLocks noGrp="1"/>
          </p:cNvSpPr>
          <p:nvPr>
            <p:ph idx="1"/>
          </p:nvPr>
        </p:nvSpPr>
        <p:spPr>
          <a:xfrm>
            <a:off x="838200" y="1700808"/>
            <a:ext cx="7467600" cy="4896544"/>
          </a:xfrm>
        </p:spPr>
        <p:txBody>
          <a:bodyPr>
            <a:normAutofit/>
          </a:bodyPr>
          <a:lstStyle/>
          <a:p>
            <a:r>
              <a:rPr lang="en-CA" dirty="0" smtClean="0"/>
              <a:t>Seventh</a:t>
            </a:r>
            <a:r>
              <a:rPr lang="en-CA" dirty="0" smtClean="0"/>
              <a:t> planet from the sun</a:t>
            </a:r>
          </a:p>
          <a:p>
            <a:r>
              <a:rPr lang="en-CA" dirty="0" smtClean="0"/>
              <a:t>Greenish </a:t>
            </a:r>
            <a:r>
              <a:rPr lang="en-CA" dirty="0" smtClean="0"/>
              <a:t>in color</a:t>
            </a:r>
          </a:p>
          <a:p>
            <a:r>
              <a:rPr lang="en-CA" dirty="0" smtClean="0"/>
              <a:t>15 moons and 11 faint rings</a:t>
            </a:r>
          </a:p>
          <a:p>
            <a:r>
              <a:rPr lang="en-US" altLang="en-US" dirty="0"/>
              <a:t>Uranus is a very unusual planet because it sits on its side with north and </a:t>
            </a:r>
            <a:r>
              <a:rPr lang="en-US" altLang="en-US" dirty="0" smtClean="0"/>
              <a:t>south poles </a:t>
            </a:r>
            <a:r>
              <a:rPr lang="en-US" altLang="en-US" dirty="0"/>
              <a:t>sticking out the sides </a:t>
            </a:r>
            <a:r>
              <a:rPr lang="en-CA" dirty="0" smtClean="0"/>
              <a:t>Atmosphere </a:t>
            </a:r>
            <a:r>
              <a:rPr lang="en-CA" dirty="0" smtClean="0"/>
              <a:t>is made up of mostly methane gas. </a:t>
            </a:r>
          </a:p>
          <a:p>
            <a:r>
              <a:rPr lang="en-CA" dirty="0" smtClean="0"/>
              <a:t>Uranus is the farthest planet that can be seen without a </a:t>
            </a:r>
            <a:r>
              <a:rPr lang="en-CA" dirty="0" smtClean="0"/>
              <a:t>telescope</a:t>
            </a:r>
          </a:p>
          <a:p>
            <a:pPr>
              <a:lnSpc>
                <a:spcPct val="80000"/>
              </a:lnSpc>
            </a:pPr>
            <a:r>
              <a:rPr lang="en-US" altLang="en-US" dirty="0"/>
              <a:t>Rotation period (length of day in Earth days) 0.72 (17.9 Earth </a:t>
            </a:r>
            <a:r>
              <a:rPr lang="en-US" altLang="en-US" dirty="0" smtClean="0"/>
              <a:t>hours)</a:t>
            </a:r>
          </a:p>
          <a:p>
            <a:pPr>
              <a:lnSpc>
                <a:spcPct val="80000"/>
              </a:lnSpc>
            </a:pPr>
            <a:r>
              <a:rPr lang="en-US" altLang="en-US" dirty="0" smtClean="0"/>
              <a:t>Revolution </a:t>
            </a:r>
            <a:r>
              <a:rPr lang="en-US" altLang="en-US" dirty="0"/>
              <a:t>period (length of year in Earth days) 30,685 (84 Earth years)</a:t>
            </a:r>
          </a:p>
          <a:p>
            <a:endParaRPr lang="en-CA" dirty="0" smtClean="0"/>
          </a:p>
        </p:txBody>
      </p:sp>
      <p:sp>
        <p:nvSpPr>
          <p:cNvPr id="3" name="Rectangle 2"/>
          <p:cNvSpPr/>
          <p:nvPr/>
        </p:nvSpPr>
        <p:spPr>
          <a:xfrm>
            <a:off x="1187624" y="5013176"/>
            <a:ext cx="4572000" cy="369332"/>
          </a:xfrm>
          <a:prstGeom prst="rect">
            <a:avLst/>
          </a:prstGeom>
        </p:spPr>
        <p:txBody>
          <a:bodyPr>
            <a:spAutoFit/>
          </a:bodyPr>
          <a:lstStyle/>
          <a:p>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URANUS.jpg"/>
          <p:cNvPicPr>
            <a:picLocks noGrp="1" noChangeAspect="1"/>
          </p:cNvPicPr>
          <p:nvPr>
            <p:ph type="pic" idx="1"/>
          </p:nvPr>
        </p:nvPicPr>
        <p:blipFill>
          <a:blip r:embed="rId3"/>
          <a:srcRect t="20981" b="20981"/>
          <a:stretch>
            <a:fillRect/>
          </a:stretch>
        </p:blipFill>
        <p:spPr>
          <a:xfrm rot="-60000">
            <a:off x="355073" y="734946"/>
            <a:ext cx="4873752" cy="3657600"/>
          </a:xfrm>
        </p:spPr>
      </p:pic>
      <p:sp>
        <p:nvSpPr>
          <p:cNvPr id="31747" name="Text Placeholder 3"/>
          <p:cNvSpPr>
            <a:spLocks noGrp="1"/>
          </p:cNvSpPr>
          <p:nvPr>
            <p:ph type="body" sz="half" idx="2"/>
          </p:nvPr>
        </p:nvSpPr>
        <p:spPr>
          <a:solidFill>
            <a:schemeClr val="accent1">
              <a:alpha val="14902"/>
            </a:schemeClr>
          </a:solidFill>
        </p:spPr>
        <p:txBody>
          <a:bodyPr/>
          <a:lstStyle/>
          <a:p>
            <a:pPr algn="ctr">
              <a:spcBef>
                <a:spcPct val="0"/>
              </a:spcBef>
            </a:pPr>
            <a:r>
              <a:rPr lang="en-CA" sz="2800" b="1" smtClean="0">
                <a:solidFill>
                  <a:srgbClr val="FFC000"/>
                </a:solidFill>
              </a:rPr>
              <a:t>URANUS </a:t>
            </a:r>
          </a:p>
        </p:txBody>
      </p:sp>
      <p:sp>
        <p:nvSpPr>
          <p:cNvPr id="3" name="Rectangle 2"/>
          <p:cNvSpPr/>
          <p:nvPr/>
        </p:nvSpPr>
        <p:spPr>
          <a:xfrm>
            <a:off x="5508104" y="1406908"/>
            <a:ext cx="3510136" cy="1421928"/>
          </a:xfrm>
          <a:prstGeom prst="rect">
            <a:avLst/>
          </a:prstGeom>
        </p:spPr>
        <p:txBody>
          <a:bodyPr wrap="square">
            <a:spAutoFit/>
          </a:bodyPr>
          <a:lstStyle/>
          <a:p>
            <a:pPr>
              <a:lnSpc>
                <a:spcPct val="80000"/>
              </a:lnSpc>
            </a:pPr>
            <a:r>
              <a:rPr lang="en-US" altLang="en-US" dirty="0"/>
              <a:t>Astronomer William Herschel discovered Uranus in 1781. Using a telescope, he spotted a dim object. He watched it for years and decided it had to be a planet given its orbit.</a:t>
            </a:r>
            <a:endParaRPr lang="en-US" altLang="en-US" dirty="0"/>
          </a:p>
        </p:txBody>
      </p:sp>
    </p:spTree>
  </p:cSld>
  <p:clrMapOvr>
    <a:masterClrMapping/>
  </p:clrMapOvr>
  <p:transition spd="slow">
    <p:pull dir="u"/>
    <p:sndAc>
      <p:stSnd>
        <p:snd r:embed="rId2" name="push.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CA" sz="6000" b="1" dirty="0" smtClean="0">
                <a:solidFill>
                  <a:schemeClr val="accent5">
                    <a:lumMod val="75000"/>
                  </a:schemeClr>
                </a:solidFill>
              </a:rPr>
              <a:t>NEPTUNE </a:t>
            </a:r>
            <a:endParaRPr lang="en-CA" sz="6000" b="1" dirty="0">
              <a:solidFill>
                <a:schemeClr val="accent5">
                  <a:lumMod val="75000"/>
                </a:schemeClr>
              </a:solidFill>
            </a:endParaRPr>
          </a:p>
        </p:txBody>
      </p:sp>
      <p:sp>
        <p:nvSpPr>
          <p:cNvPr id="32770" name="Content Placeholder 2"/>
          <p:cNvSpPr>
            <a:spLocks noGrp="1"/>
          </p:cNvSpPr>
          <p:nvPr>
            <p:ph idx="1"/>
          </p:nvPr>
        </p:nvSpPr>
        <p:spPr/>
        <p:txBody>
          <a:bodyPr>
            <a:normAutofit lnSpcReduction="10000"/>
          </a:bodyPr>
          <a:lstStyle/>
          <a:p>
            <a:r>
              <a:rPr lang="en-CA" dirty="0" smtClean="0"/>
              <a:t>Eight planet from the sun</a:t>
            </a:r>
          </a:p>
          <a:p>
            <a:r>
              <a:rPr lang="en-CA" dirty="0" smtClean="0"/>
              <a:t>Slightly </a:t>
            </a:r>
            <a:r>
              <a:rPr lang="en-CA" dirty="0" smtClean="0"/>
              <a:t>smaller than Uranus</a:t>
            </a:r>
          </a:p>
          <a:p>
            <a:r>
              <a:rPr lang="en-CA" dirty="0" smtClean="0"/>
              <a:t>Has 8 moons</a:t>
            </a:r>
          </a:p>
          <a:p>
            <a:r>
              <a:rPr lang="en-CA" dirty="0" smtClean="0"/>
              <a:t>Atmosphere is similar to that of </a:t>
            </a:r>
            <a:r>
              <a:rPr lang="en-CA" dirty="0" smtClean="0"/>
              <a:t>Uranus, </a:t>
            </a:r>
            <a:r>
              <a:rPr lang="en-US" dirty="0"/>
              <a:t>i</a:t>
            </a:r>
            <a:r>
              <a:rPr lang="en-US" altLang="en-US" dirty="0" smtClean="0"/>
              <a:t>ts </a:t>
            </a:r>
            <a:r>
              <a:rPr lang="en-US" altLang="en-US" dirty="0"/>
              <a:t>bluish color comes from its atmosphere of methane gas. </a:t>
            </a:r>
            <a:endParaRPr lang="en-CA" dirty="0" smtClean="0"/>
          </a:p>
          <a:p>
            <a:r>
              <a:rPr lang="en-CA" dirty="0" smtClean="0"/>
              <a:t>Has storm </a:t>
            </a:r>
            <a:r>
              <a:rPr lang="en-CA" dirty="0" smtClean="0"/>
              <a:t>activity </a:t>
            </a:r>
            <a:r>
              <a:rPr lang="en-CA" dirty="0" smtClean="0"/>
              <a:t>like Jupiter’s atmosphere. </a:t>
            </a:r>
            <a:endParaRPr lang="en-CA" dirty="0" smtClean="0"/>
          </a:p>
          <a:p>
            <a:pPr>
              <a:lnSpc>
                <a:spcPct val="90000"/>
              </a:lnSpc>
            </a:pPr>
            <a:r>
              <a:rPr lang="en-US" altLang="en-US" dirty="0"/>
              <a:t>Rotation period (length of day in Earth days) 0.67 (19.1 hours) </a:t>
            </a:r>
          </a:p>
          <a:p>
            <a:pPr>
              <a:lnSpc>
                <a:spcPct val="90000"/>
              </a:lnSpc>
            </a:pPr>
            <a:r>
              <a:rPr lang="en-US" altLang="en-US" dirty="0"/>
              <a:t>Revolution period (length of year in Earth days) 60,190 (164.8 Earth years)</a:t>
            </a:r>
          </a:p>
          <a:p>
            <a:endParaRPr lang="en-CA"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NEPUTNE.jpg"/>
          <p:cNvPicPr>
            <a:picLocks noGrp="1" noChangeAspect="1"/>
          </p:cNvPicPr>
          <p:nvPr>
            <p:ph type="pic" idx="1"/>
          </p:nvPr>
        </p:nvPicPr>
        <p:blipFill>
          <a:blip r:embed="rId3"/>
          <a:srcRect t="11666" b="11666"/>
          <a:stretch>
            <a:fillRect/>
          </a:stretch>
        </p:blipFill>
        <p:spPr>
          <a:xfrm rot="-60000">
            <a:off x="56866" y="1267079"/>
            <a:ext cx="4873752" cy="3657600"/>
          </a:xfrm>
        </p:spPr>
      </p:pic>
      <p:sp>
        <p:nvSpPr>
          <p:cNvPr id="4" name="Text Placeholder 3"/>
          <p:cNvSpPr>
            <a:spLocks noGrp="1"/>
          </p:cNvSpPr>
          <p:nvPr>
            <p:ph type="body" sz="half" idx="2"/>
          </p:nvPr>
        </p:nvSpPr>
        <p:spPr>
          <a:xfrm>
            <a:off x="107504" y="5445224"/>
            <a:ext cx="6705600" cy="603126"/>
          </a:xfrm>
        </p:spPr>
        <p:txBody>
          <a:bodyPr>
            <a:normAutofit/>
          </a:bodyPr>
          <a:lstStyle/>
          <a:p>
            <a:pPr algn="ctr" fontAlgn="auto">
              <a:spcAft>
                <a:spcPts val="0"/>
              </a:spcAft>
              <a:buFont typeface="Wingdings 2"/>
              <a:buNone/>
              <a:defRPr/>
            </a:pPr>
            <a:r>
              <a:rPr lang="en-CA" sz="2800" b="1" dirty="0" smtClean="0">
                <a:solidFill>
                  <a:schemeClr val="accent4">
                    <a:lumMod val="60000"/>
                    <a:lumOff val="40000"/>
                  </a:schemeClr>
                </a:solidFill>
              </a:rPr>
              <a:t>NEPTUNE </a:t>
            </a:r>
            <a:endParaRPr lang="en-CA" sz="2800" b="1" dirty="0">
              <a:solidFill>
                <a:schemeClr val="accent4">
                  <a:lumMod val="60000"/>
                  <a:lumOff val="40000"/>
                </a:schemeClr>
              </a:solidFill>
            </a:endParaRPr>
          </a:p>
        </p:txBody>
      </p:sp>
      <p:sp>
        <p:nvSpPr>
          <p:cNvPr id="3" name="Rectangle 2"/>
          <p:cNvSpPr/>
          <p:nvPr/>
        </p:nvSpPr>
        <p:spPr>
          <a:xfrm>
            <a:off x="5066878" y="1134672"/>
            <a:ext cx="4104456" cy="5078313"/>
          </a:xfrm>
          <a:prstGeom prst="rect">
            <a:avLst/>
          </a:prstGeom>
        </p:spPr>
        <p:txBody>
          <a:bodyPr wrap="square">
            <a:spAutoFit/>
          </a:bodyPr>
          <a:lstStyle/>
          <a:p>
            <a:pPr>
              <a:lnSpc>
                <a:spcPct val="90000"/>
              </a:lnSpc>
            </a:pPr>
            <a:r>
              <a:rPr lang="en-US" altLang="en-US" dirty="0"/>
              <a:t>Neptune wasn't discovered the way all the other planets in our solar system were found. Astronomers didn't scan the sky with their powerful telescopes to find Neptune. They used math instead!</a:t>
            </a:r>
          </a:p>
          <a:p>
            <a:pPr>
              <a:lnSpc>
                <a:spcPct val="90000"/>
              </a:lnSpc>
            </a:pPr>
            <a:r>
              <a:rPr lang="en-US" altLang="en-US" dirty="0"/>
              <a:t>After the discovery of Uranus, astronomers were having trouble figuring out Uranus’ orbit. They realized that there must be another planet farther out than Uranus because this unknown planet’s gravitational pull slightly changes Uranus' orbit. They were right! French astronomer </a:t>
            </a:r>
            <a:r>
              <a:rPr lang="en-US" altLang="en-US" dirty="0" err="1"/>
              <a:t>Leverrier</a:t>
            </a:r>
            <a:r>
              <a:rPr lang="en-US" altLang="en-US" dirty="0"/>
              <a:t> and English astronomer John Couch Adams made the mathematical calculations of where Neptune should be in 1843, and German astronomer Johann Galle found it in 1846.</a:t>
            </a:r>
            <a:endParaRPr lang="en-US" altLang="en-US" b="1" dirty="0"/>
          </a:p>
        </p:txBody>
      </p:sp>
    </p:spTree>
  </p:cSld>
  <p:clrMapOvr>
    <a:masterClrMapping/>
  </p:clrMapOvr>
  <p:transition spd="slow">
    <p:dissolve/>
    <p:sndAc>
      <p:stSnd>
        <p:snd r:embed="rId2"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Content Placeholder 6" descr="Terrestrial Planets.gif"/>
          <p:cNvPicPr>
            <a:picLocks noGrp="1" noChangeAspect="1"/>
          </p:cNvPicPr>
          <p:nvPr>
            <p:ph sz="quarter" idx="4294967295"/>
          </p:nvPr>
        </p:nvPicPr>
        <p:blipFill>
          <a:blip r:embed="rId2"/>
          <a:srcRect/>
          <a:stretch>
            <a:fillRect/>
          </a:stretch>
        </p:blipFill>
        <p:spPr>
          <a:xfrm>
            <a:off x="395536" y="548680"/>
            <a:ext cx="6715125" cy="2428875"/>
          </a:xfrm>
        </p:spPr>
      </p:pic>
      <p:sp>
        <p:nvSpPr>
          <p:cNvPr id="34821" name="Content Placeholder 5"/>
          <p:cNvSpPr>
            <a:spLocks noGrp="1"/>
          </p:cNvSpPr>
          <p:nvPr>
            <p:ph sz="quarter" idx="4294967295"/>
          </p:nvPr>
        </p:nvSpPr>
        <p:spPr>
          <a:xfrm>
            <a:off x="755576" y="3284984"/>
            <a:ext cx="7416824" cy="3246438"/>
          </a:xfrm>
        </p:spPr>
        <p:txBody>
          <a:bodyPr>
            <a:normAutofit/>
          </a:bodyPr>
          <a:lstStyle/>
          <a:p>
            <a:r>
              <a:rPr lang="en-CA" dirty="0" smtClean="0"/>
              <a:t>The terrestrial planets are the four innermost planets in the solar system, </a:t>
            </a:r>
            <a:r>
              <a:rPr lang="en-CA" dirty="0" smtClean="0">
                <a:hlinkClick r:id="rId3" action="ppaction://hlinkfile"/>
              </a:rPr>
              <a:t>Mercury</a:t>
            </a:r>
            <a:r>
              <a:rPr lang="en-CA" dirty="0" smtClean="0"/>
              <a:t>, </a:t>
            </a:r>
            <a:r>
              <a:rPr lang="en-CA" dirty="0" smtClean="0">
                <a:hlinkClick r:id="rId4" action="ppaction://hlinkfile"/>
              </a:rPr>
              <a:t>Venus</a:t>
            </a:r>
            <a:r>
              <a:rPr lang="en-CA" dirty="0" smtClean="0"/>
              <a:t>, </a:t>
            </a:r>
            <a:r>
              <a:rPr lang="en-CA" dirty="0" smtClean="0">
                <a:hlinkClick r:id="rId5" action="ppaction://hlinkfile"/>
              </a:rPr>
              <a:t>Earth</a:t>
            </a:r>
            <a:r>
              <a:rPr lang="en-CA" dirty="0" smtClean="0"/>
              <a:t> and </a:t>
            </a:r>
            <a:r>
              <a:rPr lang="en-CA" dirty="0" smtClean="0">
                <a:hlinkClick r:id="rId6" action="ppaction://hlinkfile"/>
              </a:rPr>
              <a:t>Mars</a:t>
            </a:r>
            <a:r>
              <a:rPr lang="en-CA" dirty="0" smtClean="0"/>
              <a:t>.</a:t>
            </a:r>
          </a:p>
          <a:p>
            <a:r>
              <a:rPr lang="en-CA" dirty="0" smtClean="0"/>
              <a:t>They </a:t>
            </a:r>
            <a:r>
              <a:rPr lang="en-CA" dirty="0" smtClean="0"/>
              <a:t>are called terrestrial because they have a compact, rocky surface like the Earth's. The planets, Venus, Earth, and Mars have significant atmospheres while Mercury has almost none.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Content Placeholder 6" descr="jovian.gif"/>
          <p:cNvPicPr>
            <a:picLocks noGrp="1" noChangeAspect="1"/>
          </p:cNvPicPr>
          <p:nvPr>
            <p:ph sz="quarter" idx="4294967295"/>
          </p:nvPr>
        </p:nvPicPr>
        <p:blipFill>
          <a:blip r:embed="rId2"/>
          <a:srcRect/>
          <a:stretch>
            <a:fillRect/>
          </a:stretch>
        </p:blipFill>
        <p:spPr>
          <a:xfrm>
            <a:off x="395536" y="548680"/>
            <a:ext cx="6786562" cy="2714625"/>
          </a:xfrm>
        </p:spPr>
      </p:pic>
      <p:sp>
        <p:nvSpPr>
          <p:cNvPr id="6" name="Content Placeholder 5"/>
          <p:cNvSpPr>
            <a:spLocks noGrp="1"/>
          </p:cNvSpPr>
          <p:nvPr>
            <p:ph sz="quarter" idx="4294967295"/>
          </p:nvPr>
        </p:nvSpPr>
        <p:spPr>
          <a:xfrm>
            <a:off x="683568" y="3429000"/>
            <a:ext cx="7776864" cy="3246438"/>
          </a:xfrm>
        </p:spPr>
        <p:txBody>
          <a:bodyPr>
            <a:normAutofit/>
          </a:bodyPr>
          <a:lstStyle/>
          <a:p>
            <a:pPr marL="448056" indent="-384048" fontAlgn="auto">
              <a:spcAft>
                <a:spcPts val="0"/>
              </a:spcAft>
              <a:buFont typeface="Wingdings 2"/>
              <a:buChar char=""/>
              <a:defRPr/>
            </a:pPr>
            <a:r>
              <a:rPr lang="en-CA" b="1" dirty="0" smtClean="0"/>
              <a:t>The Jovian Planets</a:t>
            </a:r>
          </a:p>
          <a:p>
            <a:pPr marL="448056" indent="-384048" fontAlgn="auto">
              <a:spcAft>
                <a:spcPts val="0"/>
              </a:spcAft>
              <a:buFont typeface="Wingdings 2"/>
              <a:buChar char=""/>
              <a:defRPr/>
            </a:pPr>
            <a:r>
              <a:rPr lang="en-CA" dirty="0" smtClean="0">
                <a:hlinkClick r:id="rId3" action="ppaction://hlinkfile"/>
              </a:rPr>
              <a:t>Jupiter</a:t>
            </a:r>
            <a:r>
              <a:rPr lang="en-CA" dirty="0" smtClean="0"/>
              <a:t>, </a:t>
            </a:r>
            <a:r>
              <a:rPr lang="en-CA" dirty="0" smtClean="0">
                <a:hlinkClick r:id="rId4" action="ppaction://hlinkfile"/>
              </a:rPr>
              <a:t>Saturn</a:t>
            </a:r>
            <a:r>
              <a:rPr lang="en-CA" dirty="0" smtClean="0"/>
              <a:t>, </a:t>
            </a:r>
            <a:r>
              <a:rPr lang="en-CA" dirty="0" smtClean="0">
                <a:hlinkClick r:id="rId5" action="ppaction://hlinkfile"/>
              </a:rPr>
              <a:t>Uranus</a:t>
            </a:r>
            <a:r>
              <a:rPr lang="en-CA" dirty="0" smtClean="0"/>
              <a:t>, and </a:t>
            </a:r>
            <a:r>
              <a:rPr lang="en-CA" dirty="0" smtClean="0">
                <a:hlinkClick r:id="rId6" action="ppaction://hlinkfile"/>
              </a:rPr>
              <a:t>Neptune</a:t>
            </a:r>
            <a:r>
              <a:rPr lang="en-CA" dirty="0" smtClean="0"/>
              <a:t> are known as the Jovian (Jupiter-like) planets, because they are all gigantic compared with Earth, and they have a gaseous nature like Jupiter's. The Jovian planets are also referred to as the </a:t>
            </a:r>
            <a:r>
              <a:rPr lang="en-CA" i="1" dirty="0" smtClean="0"/>
              <a:t>gas giants</a:t>
            </a:r>
            <a:r>
              <a:rPr lang="en-CA" dirty="0" smtClean="0"/>
              <a:t>, although some or all of them might have small solid cores. </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762000" y="609600"/>
            <a:ext cx="3152775" cy="579438"/>
          </a:xfrm>
          <a:prstGeom prst="rect">
            <a:avLst/>
          </a:prstGeom>
          <a:noFill/>
          <a:ln w="9525">
            <a:noFill/>
            <a:miter lim="800000"/>
            <a:headEnd/>
            <a:tailEnd/>
          </a:ln>
          <a:effectLst/>
        </p:spPr>
        <p:txBody>
          <a:bodyPr wrap="none">
            <a:spAutoFit/>
          </a:bodyPr>
          <a:lstStyle/>
          <a:p>
            <a:pPr eaLnBrk="0" hangingPunct="0">
              <a:defRPr/>
            </a:pPr>
            <a:r>
              <a:rPr lang="en-US" sz="3200" dirty="0">
                <a:effectLst>
                  <a:outerShdw blurRad="38100" dist="38100" dir="2700000" algn="tl">
                    <a:srgbClr val="C0C0C0"/>
                  </a:outerShdw>
                </a:effectLst>
                <a:latin typeface="Times" pitchFamily="18" charset="0"/>
              </a:rPr>
              <a:t>Terrestrial Planets</a:t>
            </a:r>
            <a:endParaRPr lang="en-US" sz="2400" dirty="0">
              <a:latin typeface="Times" pitchFamily="18" charset="0"/>
            </a:endParaRPr>
          </a:p>
        </p:txBody>
      </p:sp>
      <p:sp>
        <p:nvSpPr>
          <p:cNvPr id="6147" name="Text Box 3"/>
          <p:cNvSpPr txBox="1">
            <a:spLocks noChangeArrowheads="1"/>
          </p:cNvSpPr>
          <p:nvPr/>
        </p:nvSpPr>
        <p:spPr bwMode="auto">
          <a:xfrm>
            <a:off x="609600" y="1447800"/>
            <a:ext cx="35972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altLang="en-US" sz="2400" b="1">
                <a:solidFill>
                  <a:schemeClr val="accent2"/>
                </a:solidFill>
                <a:latin typeface="Times" pitchFamily="18" charset="0"/>
              </a:rPr>
              <a:t>Mercury, Venus, Earth and Mars</a:t>
            </a:r>
          </a:p>
          <a:p>
            <a:pPr>
              <a:buFontTx/>
              <a:buChar char="•"/>
            </a:pPr>
            <a:r>
              <a:rPr lang="en-US" altLang="en-US" sz="2400">
                <a:latin typeface="Times" pitchFamily="18" charset="0"/>
              </a:rPr>
              <a:t>Close to Sun</a:t>
            </a:r>
          </a:p>
          <a:p>
            <a:pPr>
              <a:buFontTx/>
              <a:buChar char="•"/>
            </a:pPr>
            <a:r>
              <a:rPr lang="en-US" altLang="en-US" sz="2400">
                <a:latin typeface="Times" pitchFamily="18" charset="0"/>
              </a:rPr>
              <a:t>Small masses, radii</a:t>
            </a:r>
          </a:p>
          <a:p>
            <a:pPr>
              <a:buFontTx/>
              <a:buChar char="•"/>
            </a:pPr>
            <a:r>
              <a:rPr lang="en-US" altLang="en-US" sz="2400">
                <a:latin typeface="Times" pitchFamily="18" charset="0"/>
              </a:rPr>
              <a:t>Rocky, solid surfaces</a:t>
            </a:r>
          </a:p>
          <a:p>
            <a:pPr>
              <a:buFontTx/>
              <a:buChar char="•"/>
            </a:pPr>
            <a:r>
              <a:rPr lang="en-US" altLang="en-US" sz="2400">
                <a:latin typeface="Times" pitchFamily="18" charset="0"/>
              </a:rPr>
              <a:t>High densities</a:t>
            </a:r>
          </a:p>
          <a:p>
            <a:pPr>
              <a:buFontTx/>
              <a:buChar char="•"/>
            </a:pPr>
            <a:r>
              <a:rPr lang="en-US" altLang="en-US" sz="2400">
                <a:latin typeface="Times" pitchFamily="18" charset="0"/>
              </a:rPr>
              <a:t>Slow rotation</a:t>
            </a:r>
          </a:p>
          <a:p>
            <a:pPr>
              <a:buFontTx/>
              <a:buChar char="•"/>
            </a:pPr>
            <a:r>
              <a:rPr lang="en-US" altLang="en-US" sz="2400">
                <a:latin typeface="Times" pitchFamily="18" charset="0"/>
              </a:rPr>
              <a:t>Weak magnetic field</a:t>
            </a:r>
          </a:p>
          <a:p>
            <a:pPr>
              <a:buFontTx/>
              <a:buChar char="•"/>
            </a:pPr>
            <a:r>
              <a:rPr lang="en-US" altLang="en-US" sz="2400">
                <a:latin typeface="Times" pitchFamily="18" charset="0"/>
              </a:rPr>
              <a:t>No rings</a:t>
            </a:r>
          </a:p>
          <a:p>
            <a:pPr>
              <a:buFontTx/>
              <a:buChar char="•"/>
            </a:pPr>
            <a:r>
              <a:rPr lang="en-US" altLang="en-US" sz="2400">
                <a:latin typeface="Times" pitchFamily="18" charset="0"/>
              </a:rPr>
              <a:t>Few moons</a:t>
            </a:r>
          </a:p>
        </p:txBody>
      </p:sp>
      <p:sp>
        <p:nvSpPr>
          <p:cNvPr id="70661" name="Rectangle 5"/>
          <p:cNvSpPr>
            <a:spLocks noChangeArrowheads="1"/>
          </p:cNvSpPr>
          <p:nvPr/>
        </p:nvSpPr>
        <p:spPr bwMode="auto">
          <a:xfrm>
            <a:off x="5105400" y="609600"/>
            <a:ext cx="2522538" cy="579438"/>
          </a:xfrm>
          <a:prstGeom prst="rect">
            <a:avLst/>
          </a:prstGeom>
          <a:noFill/>
          <a:ln w="9525">
            <a:noFill/>
            <a:miter lim="800000"/>
            <a:headEnd/>
            <a:tailEnd/>
          </a:ln>
          <a:effectLst/>
        </p:spPr>
        <p:txBody>
          <a:bodyPr wrap="none">
            <a:spAutoFit/>
          </a:bodyPr>
          <a:lstStyle/>
          <a:p>
            <a:pPr eaLnBrk="0" hangingPunct="0">
              <a:defRPr/>
            </a:pPr>
            <a:r>
              <a:rPr lang="en-US" sz="3200" dirty="0">
                <a:effectLst>
                  <a:outerShdw blurRad="38100" dist="38100" dir="2700000" algn="tl">
                    <a:srgbClr val="C0C0C0"/>
                  </a:outerShdw>
                </a:effectLst>
                <a:latin typeface="Times" pitchFamily="18" charset="0"/>
              </a:rPr>
              <a:t>Jovian Planets</a:t>
            </a:r>
          </a:p>
        </p:txBody>
      </p:sp>
      <p:sp>
        <p:nvSpPr>
          <p:cNvPr id="6149" name="Text Box 6"/>
          <p:cNvSpPr txBox="1">
            <a:spLocks noChangeArrowheads="1"/>
          </p:cNvSpPr>
          <p:nvPr/>
        </p:nvSpPr>
        <p:spPr bwMode="auto">
          <a:xfrm>
            <a:off x="4937125" y="1431925"/>
            <a:ext cx="3444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altLang="en-US" sz="2400" b="1">
                <a:solidFill>
                  <a:schemeClr val="accent2"/>
                </a:solidFill>
                <a:latin typeface="Times" pitchFamily="18" charset="0"/>
              </a:rPr>
              <a:t>Jupiter, Saturn, Uranus, and Neptune</a:t>
            </a:r>
          </a:p>
          <a:p>
            <a:pPr>
              <a:buFontTx/>
              <a:buChar char="•"/>
            </a:pPr>
            <a:r>
              <a:rPr lang="en-US" altLang="en-US" sz="2400">
                <a:latin typeface="Times" pitchFamily="18" charset="0"/>
              </a:rPr>
              <a:t>Far from Sun</a:t>
            </a:r>
          </a:p>
          <a:p>
            <a:pPr>
              <a:buFontTx/>
              <a:buChar char="•"/>
            </a:pPr>
            <a:r>
              <a:rPr lang="en-US" altLang="en-US" sz="2400">
                <a:latin typeface="Times" pitchFamily="18" charset="0"/>
              </a:rPr>
              <a:t>Large masses and radii</a:t>
            </a:r>
          </a:p>
          <a:p>
            <a:pPr>
              <a:buFontTx/>
              <a:buChar char="•"/>
            </a:pPr>
            <a:r>
              <a:rPr lang="en-US" altLang="en-US" sz="2400">
                <a:latin typeface="Times" pitchFamily="18" charset="0"/>
              </a:rPr>
              <a:t>Gaseous surface</a:t>
            </a:r>
          </a:p>
          <a:p>
            <a:pPr>
              <a:buFontTx/>
              <a:buChar char="•"/>
            </a:pPr>
            <a:r>
              <a:rPr lang="en-US" altLang="en-US" sz="2400">
                <a:latin typeface="Times" pitchFamily="18" charset="0"/>
              </a:rPr>
              <a:t>Low densities</a:t>
            </a:r>
          </a:p>
          <a:p>
            <a:pPr>
              <a:buFontTx/>
              <a:buChar char="•"/>
            </a:pPr>
            <a:r>
              <a:rPr lang="en-US" altLang="en-US" sz="2400">
                <a:latin typeface="Times" pitchFamily="18" charset="0"/>
              </a:rPr>
              <a:t>Fast rotation</a:t>
            </a:r>
          </a:p>
          <a:p>
            <a:pPr>
              <a:buFontTx/>
              <a:buChar char="•"/>
            </a:pPr>
            <a:r>
              <a:rPr lang="en-US" altLang="en-US" sz="2400">
                <a:latin typeface="Times" pitchFamily="18" charset="0"/>
              </a:rPr>
              <a:t>Strong magnetic field</a:t>
            </a:r>
          </a:p>
          <a:p>
            <a:pPr>
              <a:buFontTx/>
              <a:buChar char="•"/>
            </a:pPr>
            <a:r>
              <a:rPr lang="en-US" altLang="en-US" sz="2400">
                <a:latin typeface="Times" pitchFamily="18" charset="0"/>
              </a:rPr>
              <a:t>Many rings</a:t>
            </a:r>
          </a:p>
          <a:p>
            <a:pPr>
              <a:buFontTx/>
              <a:buChar char="•"/>
            </a:pPr>
            <a:r>
              <a:rPr lang="en-US" altLang="en-US" sz="2400">
                <a:latin typeface="Times" pitchFamily="18" charset="0"/>
              </a:rPr>
              <a:t>Many moons</a:t>
            </a:r>
          </a:p>
        </p:txBody>
      </p:sp>
    </p:spTree>
    <p:extLst>
      <p:ext uri="{BB962C8B-B14F-4D97-AF65-F5344CB8AC3E}">
        <p14:creationId xmlns:p14="http://schemas.microsoft.com/office/powerpoint/2010/main" val="209446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COMETS</a:t>
            </a:r>
          </a:p>
        </p:txBody>
      </p:sp>
      <p:pic>
        <p:nvPicPr>
          <p:cNvPr id="2662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3733800"/>
            <a:ext cx="2286000" cy="2346325"/>
          </a:xfrm>
        </p:spPr>
      </p:pic>
      <p:sp>
        <p:nvSpPr>
          <p:cNvPr id="26628" name="Text Box 4"/>
          <p:cNvSpPr txBox="1">
            <a:spLocks noChangeArrowheads="1"/>
          </p:cNvSpPr>
          <p:nvPr/>
        </p:nvSpPr>
        <p:spPr bwMode="auto">
          <a:xfrm>
            <a:off x="228600" y="6172200"/>
            <a:ext cx="236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Comet Halley in 1910</a:t>
            </a:r>
          </a:p>
        </p:txBody>
      </p:sp>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600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28600"/>
            <a:ext cx="21145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724400"/>
            <a:ext cx="2347913"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733800"/>
            <a:ext cx="27717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Text Box 10"/>
          <p:cNvSpPr txBox="1">
            <a:spLocks noChangeArrowheads="1"/>
          </p:cNvSpPr>
          <p:nvPr/>
        </p:nvSpPr>
        <p:spPr bwMode="auto">
          <a:xfrm>
            <a:off x="288925" y="2093913"/>
            <a:ext cx="8794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Comets are sometimes called </a:t>
            </a:r>
            <a:r>
              <a:rPr lang="en-US" altLang="en-US" b="1"/>
              <a:t>dirty snowballs</a:t>
            </a:r>
            <a:r>
              <a:rPr lang="en-US" altLang="en-US"/>
              <a:t> or "icy mudballs". </a:t>
            </a:r>
          </a:p>
          <a:p>
            <a:r>
              <a:rPr lang="en-US" altLang="en-US"/>
              <a:t>They are a mixture of ices (both water and frozen gases) and dust that for </a:t>
            </a:r>
          </a:p>
          <a:p>
            <a:r>
              <a:rPr lang="en-US" altLang="en-US"/>
              <a:t>some reason didn't get incorporated into planets when the solar system was formed. </a:t>
            </a:r>
          </a:p>
          <a:p>
            <a:r>
              <a:rPr lang="en-US" altLang="en-US"/>
              <a:t>This makes them very interesting as samples of the early history of the solar system. </a:t>
            </a:r>
          </a:p>
        </p:txBody>
      </p:sp>
      <p:sp>
        <p:nvSpPr>
          <p:cNvPr id="26635" name="Text Box 11"/>
          <p:cNvSpPr txBox="1">
            <a:spLocks noChangeArrowheads="1"/>
          </p:cNvSpPr>
          <p:nvPr/>
        </p:nvSpPr>
        <p:spPr bwMode="auto">
          <a:xfrm>
            <a:off x="3260725" y="3694113"/>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Comets have </a:t>
            </a:r>
          </a:p>
          <a:p>
            <a:r>
              <a:rPr lang="en-US" altLang="en-US"/>
              <a:t>elliptical orbits.</a:t>
            </a:r>
          </a:p>
        </p:txBody>
      </p:sp>
      <p:sp>
        <p:nvSpPr>
          <p:cNvPr id="26636" name="Text Box 12"/>
          <p:cNvSpPr txBox="1">
            <a:spLocks noChangeArrowheads="1"/>
          </p:cNvSpPr>
          <p:nvPr/>
        </p:nvSpPr>
        <p:spPr bwMode="auto">
          <a:xfrm>
            <a:off x="5775325" y="5599113"/>
            <a:ext cx="3308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When we see a comet, we</a:t>
            </a:r>
          </a:p>
          <a:p>
            <a:r>
              <a:rPr lang="en-US" altLang="en-US"/>
              <a:t>are seeing the tail of the comet</a:t>
            </a:r>
          </a:p>
          <a:p>
            <a:r>
              <a:rPr lang="en-US" altLang="en-US"/>
              <a:t>as comes close to the Sun.</a:t>
            </a:r>
          </a:p>
        </p:txBody>
      </p:sp>
    </p:spTree>
    <p:extLst>
      <p:ext uri="{BB962C8B-B14F-4D97-AF65-F5344CB8AC3E}">
        <p14:creationId xmlns:p14="http://schemas.microsoft.com/office/powerpoint/2010/main" val="3844333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69925" y="350838"/>
            <a:ext cx="1528763" cy="579437"/>
          </a:xfrm>
          <a:prstGeom prst="rect">
            <a:avLst/>
          </a:prstGeom>
          <a:noFill/>
          <a:ln w="9525">
            <a:noFill/>
            <a:miter lim="800000"/>
            <a:headEnd/>
            <a:tailEnd/>
          </a:ln>
          <a:effectLst/>
        </p:spPr>
        <p:txBody>
          <a:bodyPr wrap="none">
            <a:spAutoFit/>
          </a:bodyPr>
          <a:lstStyle/>
          <a:p>
            <a:pPr eaLnBrk="0" hangingPunct="0">
              <a:defRPr/>
            </a:pPr>
            <a:r>
              <a:rPr lang="en-US" sz="3200">
                <a:solidFill>
                  <a:schemeClr val="tx2"/>
                </a:solidFill>
                <a:effectLst>
                  <a:outerShdw blurRad="38100" dist="38100" dir="2700000" algn="tl">
                    <a:srgbClr val="C0C0C0"/>
                  </a:outerShdw>
                </a:effectLst>
                <a:latin typeface="Times" pitchFamily="18" charset="0"/>
              </a:rPr>
              <a:t>Comets </a:t>
            </a:r>
            <a:endParaRPr lang="en-US" sz="2400">
              <a:latin typeface="Times" pitchFamily="18" charset="0"/>
            </a:endParaRPr>
          </a:p>
        </p:txBody>
      </p:sp>
      <p:sp>
        <p:nvSpPr>
          <p:cNvPr id="16387" name="Text Box 3"/>
          <p:cNvSpPr txBox="1">
            <a:spLocks noChangeArrowheads="1"/>
          </p:cNvSpPr>
          <p:nvPr/>
        </p:nvSpPr>
        <p:spPr bwMode="auto">
          <a:xfrm>
            <a:off x="838200" y="990600"/>
            <a:ext cx="766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Times" pitchFamily="18" charset="0"/>
              </a:rPr>
              <a:t>Dirty snowballs - dust and rock in methane, ammonia and ice</a:t>
            </a:r>
          </a:p>
        </p:txBody>
      </p:sp>
      <p:pic>
        <p:nvPicPr>
          <p:cNvPr id="16388" name="Picture 4" descr="FG04_006.JPG                                                   00003B47Chaisson                       B681E0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5105400" y="5638800"/>
            <a:ext cx="2135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a:solidFill>
                  <a:schemeClr val="bg2"/>
                </a:solidFill>
                <a:latin typeface="Times" pitchFamily="18" charset="0"/>
              </a:rPr>
              <a:t>Halley’s Comet in 1986</a:t>
            </a:r>
            <a:endParaRPr lang="en-US" altLang="en-US" sz="2400">
              <a:latin typeface="Times" pitchFamily="18" charset="0"/>
            </a:endParaRPr>
          </a:p>
        </p:txBody>
      </p:sp>
      <p:sp>
        <p:nvSpPr>
          <p:cNvPr id="16390" name="Text Box 6"/>
          <p:cNvSpPr txBox="1">
            <a:spLocks noChangeArrowheads="1"/>
          </p:cNvSpPr>
          <p:nvPr/>
        </p:nvSpPr>
        <p:spPr bwMode="auto">
          <a:xfrm>
            <a:off x="1143000" y="1905000"/>
            <a:ext cx="673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1"/>
                </a:solidFill>
                <a:latin typeface="Times" pitchFamily="18" charset="0"/>
              </a:rPr>
              <a:t>All light is reflected from the Sun - the comet makes no light of its own</a:t>
            </a:r>
          </a:p>
        </p:txBody>
      </p:sp>
      <p:sp>
        <p:nvSpPr>
          <p:cNvPr id="16391" name="Text Box 7"/>
          <p:cNvSpPr txBox="1">
            <a:spLocks noChangeArrowheads="1"/>
          </p:cNvSpPr>
          <p:nvPr/>
        </p:nvSpPr>
        <p:spPr bwMode="auto">
          <a:xfrm>
            <a:off x="1203325" y="5973763"/>
            <a:ext cx="386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solidFill>
                  <a:schemeClr val="bg1"/>
                </a:solidFill>
                <a:latin typeface="Times" pitchFamily="18" charset="0"/>
              </a:rPr>
              <a:t>The nucleus is a few km in diameter</a:t>
            </a:r>
            <a:endParaRPr lang="en-US" altLang="en-US" sz="2400">
              <a:latin typeface="Times" pitchFamily="18" charset="0"/>
            </a:endParaRPr>
          </a:p>
        </p:txBody>
      </p:sp>
    </p:spTree>
    <p:extLst>
      <p:ext uri="{BB962C8B-B14F-4D97-AF65-F5344CB8AC3E}">
        <p14:creationId xmlns:p14="http://schemas.microsoft.com/office/powerpoint/2010/main" val="2189680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G04_003.JPG                                                   00003B47Chaisson                       B681E0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365125" y="274638"/>
            <a:ext cx="7072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solidFill>
                  <a:schemeClr val="tx2"/>
                </a:solidFill>
                <a:latin typeface="Times" pitchFamily="18" charset="0"/>
              </a:rPr>
              <a:t>Asteroids</a:t>
            </a:r>
            <a:r>
              <a:rPr lang="en-US" altLang="en-US" sz="2400">
                <a:latin typeface="Times" pitchFamily="18" charset="0"/>
              </a:rPr>
              <a:t> - rocks with sizes greater than 100m across</a:t>
            </a:r>
            <a:endParaRPr lang="en-US" altLang="en-US" sz="3200">
              <a:solidFill>
                <a:schemeClr val="tx2"/>
              </a:solidFill>
              <a:latin typeface="Times" pitchFamily="18" charset="0"/>
            </a:endParaRPr>
          </a:p>
        </p:txBody>
      </p:sp>
      <p:sp>
        <p:nvSpPr>
          <p:cNvPr id="71684" name="Text Box 4"/>
          <p:cNvSpPr txBox="1">
            <a:spLocks noChangeArrowheads="1"/>
          </p:cNvSpPr>
          <p:nvPr/>
        </p:nvSpPr>
        <p:spPr bwMode="auto">
          <a:xfrm>
            <a:off x="898525" y="822325"/>
            <a:ext cx="6797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Times" pitchFamily="18" charset="0"/>
              </a:rPr>
              <a:t>Most asteroids remain in the Asteroid belt between Mars and Jupiter but a few have orbits that cross Earth’s path.</a:t>
            </a:r>
          </a:p>
        </p:txBody>
      </p:sp>
      <p:sp>
        <p:nvSpPr>
          <p:cNvPr id="71685" name="Text Box 5"/>
          <p:cNvSpPr txBox="1">
            <a:spLocks noChangeArrowheads="1"/>
          </p:cNvSpPr>
          <p:nvPr/>
        </p:nvSpPr>
        <p:spPr bwMode="auto">
          <a:xfrm>
            <a:off x="228600" y="2590800"/>
            <a:ext cx="2225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Times" pitchFamily="18" charset="0"/>
              </a:rPr>
              <a:t>Three asteroids hit the Earth every 1 million years!</a:t>
            </a:r>
          </a:p>
        </p:txBody>
      </p:sp>
    </p:spTree>
    <p:extLst>
      <p:ext uri="{BB962C8B-B14F-4D97-AF65-F5344CB8AC3E}">
        <p14:creationId xmlns:p14="http://schemas.microsoft.com/office/powerpoint/2010/main" val="377901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P spid="7168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93725" y="150813"/>
            <a:ext cx="3467100" cy="646112"/>
          </a:xfrm>
          <a:prstGeom prst="rect">
            <a:avLst/>
          </a:prstGeom>
          <a:noFill/>
          <a:ln w="9525">
            <a:noFill/>
            <a:miter lim="800000"/>
            <a:headEnd/>
            <a:tailEnd/>
          </a:ln>
          <a:effectLst/>
        </p:spPr>
        <p:txBody>
          <a:bodyPr wrap="none">
            <a:spAutoFit/>
          </a:bodyPr>
          <a:lstStyle/>
          <a:p>
            <a:pPr eaLnBrk="0" hangingPunct="0">
              <a:defRPr/>
            </a:pPr>
            <a:r>
              <a:rPr lang="en-US" sz="3600" dirty="0">
                <a:solidFill>
                  <a:schemeClr val="accent2"/>
                </a:solidFill>
                <a:effectLst>
                  <a:outerShdw blurRad="38100" dist="38100" dir="2700000" algn="tl">
                    <a:srgbClr val="C0C0C0"/>
                  </a:outerShdw>
                </a:effectLst>
                <a:latin typeface="Times" pitchFamily="18" charset="0"/>
              </a:rPr>
              <a:t>The Solar System</a:t>
            </a:r>
            <a:endParaRPr lang="en-US" sz="2400" dirty="0">
              <a:solidFill>
                <a:schemeClr val="accent2"/>
              </a:solidFill>
              <a:latin typeface="Times" pitchFamily="18" charset="0"/>
            </a:endParaRPr>
          </a:p>
        </p:txBody>
      </p:sp>
      <p:pic>
        <p:nvPicPr>
          <p:cNvPr id="2051" name="Picture 3" descr="FG04_001.JPG                                                   00003B47Chaisson                       B681E01F:"/>
          <p:cNvPicPr>
            <a:picLocks noChangeAspect="1" noChangeArrowheads="1"/>
          </p:cNvPicPr>
          <p:nvPr/>
        </p:nvPicPr>
        <p:blipFill>
          <a:blip r:embed="rId2">
            <a:extLst>
              <a:ext uri="{28A0092B-C50C-407E-A947-70E740481C1C}">
                <a14:useLocalDpi xmlns:a14="http://schemas.microsoft.com/office/drawing/2010/main" val="0"/>
              </a:ext>
            </a:extLst>
          </a:blip>
          <a:srcRect l="2290" t="9032" r="2354" b="8397"/>
          <a:stretch>
            <a:fillRect/>
          </a:stretch>
        </p:blipFill>
        <p:spPr bwMode="auto">
          <a:xfrm>
            <a:off x="1524000" y="2667000"/>
            <a:ext cx="6477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1279525" y="746125"/>
            <a:ext cx="4006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altLang="en-US" sz="2400">
                <a:latin typeface="Times" pitchFamily="18" charset="0"/>
              </a:rPr>
              <a:t> 1 star</a:t>
            </a:r>
          </a:p>
          <a:p>
            <a:pPr>
              <a:buFontTx/>
              <a:buChar char="•"/>
            </a:pPr>
            <a:r>
              <a:rPr lang="en-US" altLang="en-US" sz="2400">
                <a:latin typeface="Times" pitchFamily="18" charset="0"/>
              </a:rPr>
              <a:t> 9  8 planets</a:t>
            </a:r>
          </a:p>
          <a:p>
            <a:pPr>
              <a:buFontTx/>
              <a:buChar char="•"/>
            </a:pPr>
            <a:r>
              <a:rPr lang="en-US" altLang="en-US" sz="2400">
                <a:latin typeface="Times" pitchFamily="18" charset="0"/>
              </a:rPr>
              <a:t> 63 (major) moons</a:t>
            </a:r>
          </a:p>
          <a:p>
            <a:pPr>
              <a:buFontTx/>
              <a:buChar char="•"/>
            </a:pPr>
            <a:r>
              <a:rPr lang="en-US" altLang="en-US" sz="2400">
                <a:latin typeface="Times" pitchFamily="18" charset="0"/>
              </a:rPr>
              <a:t> asteroids, comets, meteoroids</a:t>
            </a:r>
          </a:p>
        </p:txBody>
      </p:sp>
      <p:sp>
        <p:nvSpPr>
          <p:cNvPr id="7" name="Multiply 6"/>
          <p:cNvSpPr/>
          <p:nvPr/>
        </p:nvSpPr>
        <p:spPr bwMode="auto">
          <a:xfrm>
            <a:off x="1295400" y="1143000"/>
            <a:ext cx="533400" cy="457200"/>
          </a:xfrm>
          <a:prstGeom prst="mathMultiply">
            <a:avLst/>
          </a:prstGeom>
          <a:solidFill>
            <a:srgbClr val="FF0000">
              <a:alpha val="53000"/>
            </a:srgbClr>
          </a:solidFill>
          <a:ln w="9525" cap="flat" cmpd="sng" algn="ctr">
            <a:solidFill>
              <a:schemeClr val="tx1">
                <a:alpha val="55000"/>
              </a:schemeClr>
            </a:solidFill>
            <a:prstDash val="solid"/>
            <a:miter lim="800000"/>
            <a:headEnd type="none" w="med" len="med"/>
            <a:tailEnd type="none" w="med" len="med"/>
          </a:ln>
          <a:effectLst/>
        </p:spPr>
        <p:txBody>
          <a:bodyPr wrap="none"/>
          <a:lstStyle/>
          <a:p>
            <a:pPr>
              <a:defRPr/>
            </a:pPr>
            <a:endParaRPr lang="en-US" dirty="0">
              <a:solidFill>
                <a:srgbClr val="FF0000"/>
              </a:solidFill>
            </a:endParaRPr>
          </a:p>
        </p:txBody>
      </p:sp>
    </p:spTree>
    <p:extLst>
      <p:ext uri="{BB962C8B-B14F-4D97-AF65-F5344CB8AC3E}">
        <p14:creationId xmlns:p14="http://schemas.microsoft.com/office/powerpoint/2010/main" val="345646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calcmode="lin" valueType="num">
                                      <p:cBhvr additive="base">
                                        <p:cTn id="7" dur="500" fill="hold"/>
                                        <p:tgtEl>
                                          <p:spTgt spid="20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anim calcmode="lin" valueType="num">
                                      <p:cBhvr additive="base">
                                        <p:cTn id="13" dur="500" fill="hold"/>
                                        <p:tgtEl>
                                          <p:spTgt spid="20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5">
                                            <p:txEl>
                                              <p:pRg st="2" end="2"/>
                                            </p:txEl>
                                          </p:spTgt>
                                        </p:tgtEl>
                                        <p:attrNameLst>
                                          <p:attrName>style.visibility</p:attrName>
                                        </p:attrNameLst>
                                      </p:cBhvr>
                                      <p:to>
                                        <p:strVal val="visible"/>
                                      </p:to>
                                    </p:set>
                                    <p:anim calcmode="lin" valueType="num">
                                      <p:cBhvr additive="base">
                                        <p:cTn id="19" dur="500" fill="hold"/>
                                        <p:tgtEl>
                                          <p:spTgt spid="20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5">
                                            <p:txEl>
                                              <p:pRg st="3" end="3"/>
                                            </p:txEl>
                                          </p:spTgt>
                                        </p:tgtEl>
                                        <p:attrNameLst>
                                          <p:attrName>style.visibility</p:attrName>
                                        </p:attrNameLst>
                                      </p:cBhvr>
                                      <p:to>
                                        <p:strVal val="visible"/>
                                      </p:to>
                                    </p:set>
                                    <p:anim calcmode="lin" valueType="num">
                                      <p:cBhvr additive="base">
                                        <p:cTn id="25" dur="500" fill="hold"/>
                                        <p:tgtEl>
                                          <p:spTgt spid="20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raters.gif                                                    00024A0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1905000" y="533400"/>
            <a:ext cx="4803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latin typeface="Times" pitchFamily="18" charset="0"/>
              </a:rPr>
              <a:t>Known asteroid impact sites</a:t>
            </a:r>
            <a:endParaRPr lang="en-US" altLang="en-US" sz="2400">
              <a:latin typeface="Times" pitchFamily="18" charset="0"/>
            </a:endParaRPr>
          </a:p>
        </p:txBody>
      </p:sp>
    </p:spTree>
    <p:extLst>
      <p:ext uri="{BB962C8B-B14F-4D97-AF65-F5344CB8AC3E}">
        <p14:creationId xmlns:p14="http://schemas.microsoft.com/office/powerpoint/2010/main" val="1840730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0;FG04_004b.JPG                                                  00003B47Chaisson                       B681E01F:"/>
          <p:cNvPicPr>
            <a:picLocks noChangeAspect="1" noChangeArrowheads="1"/>
          </p:cNvPicPr>
          <p:nvPr/>
        </p:nvPicPr>
        <p:blipFill>
          <a:blip r:embed="rId2">
            <a:extLst>
              <a:ext uri="{28A0092B-C50C-407E-A947-70E740481C1C}">
                <a14:useLocalDpi xmlns:a14="http://schemas.microsoft.com/office/drawing/2010/main" val="0"/>
              </a:ext>
            </a:extLst>
          </a:blip>
          <a:srcRect l="11913" t="3249" r="10109" b="10109"/>
          <a:stretch>
            <a:fillRect/>
          </a:stretch>
        </p:blipFill>
        <p:spPr bwMode="auto">
          <a:xfrm>
            <a:off x="6324600" y="4038600"/>
            <a:ext cx="2438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10;FG04_004c.JPG                                                  00003B47Chaisson                       B681E01F:"/>
          <p:cNvPicPr>
            <a:picLocks noChangeAspect="1" noChangeArrowheads="1"/>
          </p:cNvPicPr>
          <p:nvPr/>
        </p:nvPicPr>
        <p:blipFill>
          <a:blip r:embed="rId3">
            <a:extLst>
              <a:ext uri="{28A0092B-C50C-407E-A947-70E740481C1C}">
                <a14:useLocalDpi xmlns:a14="http://schemas.microsoft.com/office/drawing/2010/main" val="0"/>
              </a:ext>
            </a:extLst>
          </a:blip>
          <a:srcRect l="7047" t="5370" r="17450" b="14095"/>
          <a:stretch>
            <a:fillRect/>
          </a:stretch>
        </p:blipFill>
        <p:spPr bwMode="auto">
          <a:xfrm>
            <a:off x="4800600" y="914400"/>
            <a:ext cx="3505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533400" y="381000"/>
            <a:ext cx="6227763" cy="457200"/>
          </a:xfrm>
          <a:prstGeom prst="rect">
            <a:avLst/>
          </a:prstGeom>
          <a:noFill/>
          <a:ln w="9525">
            <a:noFill/>
            <a:miter lim="800000"/>
            <a:headEnd/>
            <a:tailEnd/>
          </a:ln>
          <a:effectLst/>
        </p:spPr>
        <p:txBody>
          <a:bodyPr wrap="none">
            <a:spAutoFit/>
          </a:bodyPr>
          <a:lstStyle/>
          <a:p>
            <a:pPr eaLnBrk="0" hangingPunct="0">
              <a:defRPr/>
            </a:pPr>
            <a:r>
              <a:rPr lang="en-US" sz="2400">
                <a:solidFill>
                  <a:schemeClr val="tx2"/>
                </a:solidFill>
                <a:effectLst>
                  <a:outerShdw blurRad="38100" dist="38100" dir="2700000" algn="tl">
                    <a:srgbClr val="C0C0C0"/>
                  </a:outerShdw>
                </a:effectLst>
                <a:latin typeface="Times" pitchFamily="18" charset="0"/>
              </a:rPr>
              <a:t>Asteroid sizes</a:t>
            </a:r>
            <a:r>
              <a:rPr lang="en-US" sz="2400">
                <a:latin typeface="Times" pitchFamily="18" charset="0"/>
              </a:rPr>
              <a:t> range from 100m to about 1000km</a:t>
            </a:r>
          </a:p>
        </p:txBody>
      </p:sp>
      <p:sp>
        <p:nvSpPr>
          <p:cNvPr id="72709" name="Text Box 5"/>
          <p:cNvSpPr txBox="1">
            <a:spLocks noChangeArrowheads="1"/>
          </p:cNvSpPr>
          <p:nvPr/>
        </p:nvSpPr>
        <p:spPr bwMode="auto">
          <a:xfrm>
            <a:off x="593725" y="1050925"/>
            <a:ext cx="4054475" cy="1187450"/>
          </a:xfrm>
          <a:prstGeom prst="rect">
            <a:avLst/>
          </a:prstGeom>
          <a:noFill/>
          <a:ln w="9525">
            <a:noFill/>
            <a:miter lim="800000"/>
            <a:headEnd/>
            <a:tailEnd/>
          </a:ln>
          <a:effectLst/>
        </p:spPr>
        <p:txBody>
          <a:bodyPr>
            <a:spAutoFit/>
          </a:bodyPr>
          <a:lstStyle/>
          <a:p>
            <a:pPr eaLnBrk="0" hangingPunct="0">
              <a:defRPr/>
            </a:pPr>
            <a:r>
              <a:rPr lang="en-US" sz="2400">
                <a:latin typeface="Times" pitchFamily="18" charset="0"/>
              </a:rPr>
              <a:t>They are composed of </a:t>
            </a:r>
            <a:r>
              <a:rPr lang="en-US" sz="2400">
                <a:solidFill>
                  <a:schemeClr val="tx2"/>
                </a:solidFill>
                <a:effectLst>
                  <a:outerShdw blurRad="38100" dist="38100" dir="2700000" algn="tl">
                    <a:srgbClr val="C0C0C0"/>
                  </a:outerShdw>
                </a:effectLst>
                <a:latin typeface="Times" pitchFamily="18" charset="0"/>
              </a:rPr>
              <a:t>carbon </a:t>
            </a:r>
            <a:r>
              <a:rPr lang="en-US" sz="2400">
                <a:latin typeface="Times" pitchFamily="18" charset="0"/>
              </a:rPr>
              <a:t>or </a:t>
            </a:r>
            <a:r>
              <a:rPr lang="en-US" sz="2400">
                <a:solidFill>
                  <a:schemeClr val="tx2"/>
                </a:solidFill>
                <a:effectLst>
                  <a:outerShdw blurRad="38100" dist="38100" dir="2700000" algn="tl">
                    <a:srgbClr val="C0C0C0"/>
                  </a:outerShdw>
                </a:effectLst>
                <a:latin typeface="Times" pitchFamily="18" charset="0"/>
              </a:rPr>
              <a:t>iron</a:t>
            </a:r>
            <a:r>
              <a:rPr lang="en-US" sz="2400">
                <a:latin typeface="Times" pitchFamily="18" charset="0"/>
              </a:rPr>
              <a:t> and other rocky material.</a:t>
            </a:r>
          </a:p>
        </p:txBody>
      </p:sp>
      <p:sp>
        <p:nvSpPr>
          <p:cNvPr id="12294" name="Text Box 6"/>
          <p:cNvSpPr txBox="1">
            <a:spLocks noChangeArrowheads="1"/>
          </p:cNvSpPr>
          <p:nvPr/>
        </p:nvSpPr>
        <p:spPr bwMode="auto">
          <a:xfrm>
            <a:off x="381000" y="2743200"/>
            <a:ext cx="4206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Times" pitchFamily="18" charset="0"/>
              </a:rPr>
              <a:t>The Asteroid belt is a group of rocks that appear to have never joined to make a planet. Why do we think this?</a:t>
            </a:r>
          </a:p>
        </p:txBody>
      </p:sp>
      <p:sp>
        <p:nvSpPr>
          <p:cNvPr id="12295" name="Text Box 7"/>
          <p:cNvSpPr txBox="1">
            <a:spLocks noChangeArrowheads="1"/>
          </p:cNvSpPr>
          <p:nvPr/>
        </p:nvSpPr>
        <p:spPr bwMode="auto">
          <a:xfrm>
            <a:off x="533400" y="4419600"/>
            <a:ext cx="563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altLang="en-US" sz="2400">
                <a:latin typeface="Times" pitchFamily="18" charset="0"/>
              </a:rPr>
              <a:t>Too little mass to be a planet</a:t>
            </a:r>
          </a:p>
          <a:p>
            <a:pPr>
              <a:buFontTx/>
              <a:buChar char="•"/>
            </a:pPr>
            <a:r>
              <a:rPr lang="en-US" altLang="en-US" sz="2400">
                <a:latin typeface="Times" pitchFamily="18" charset="0"/>
              </a:rPr>
              <a:t>Asteriods have different chemical compositions</a:t>
            </a:r>
          </a:p>
        </p:txBody>
      </p:sp>
    </p:spTree>
    <p:extLst>
      <p:ext uri="{BB962C8B-B14F-4D97-AF65-F5344CB8AC3E}">
        <p14:creationId xmlns:p14="http://schemas.microsoft.com/office/powerpoint/2010/main" val="314526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steroids-label.jpg                                            00024A0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30238"/>
            <a:ext cx="7772400"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422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41325" y="274638"/>
            <a:ext cx="3673475" cy="3500437"/>
          </a:xfrm>
          <a:prstGeom prst="rect">
            <a:avLst/>
          </a:prstGeom>
          <a:noFill/>
          <a:ln w="9525">
            <a:noFill/>
            <a:miter lim="800000"/>
            <a:headEnd/>
            <a:tailEnd/>
          </a:ln>
          <a:effectLst/>
        </p:spPr>
        <p:txBody>
          <a:bodyPr>
            <a:spAutoFit/>
          </a:bodyPr>
          <a:lstStyle/>
          <a:p>
            <a:pPr eaLnBrk="0" hangingPunct="0">
              <a:spcBef>
                <a:spcPct val="50000"/>
              </a:spcBef>
              <a:defRPr/>
            </a:pPr>
            <a:r>
              <a:rPr lang="en-US" sz="3200">
                <a:solidFill>
                  <a:schemeClr val="tx2"/>
                </a:solidFill>
                <a:effectLst>
                  <a:outerShdw blurRad="38100" dist="38100" dir="2700000" algn="tl">
                    <a:srgbClr val="C0C0C0"/>
                  </a:outerShdw>
                </a:effectLst>
                <a:latin typeface="Times" pitchFamily="18" charset="0"/>
              </a:rPr>
              <a:t>Meteoroids</a:t>
            </a:r>
            <a:r>
              <a:rPr lang="en-US" sz="2400">
                <a:effectLst>
                  <a:outerShdw blurRad="38100" dist="38100" dir="2700000" algn="tl">
                    <a:srgbClr val="C0C0C0"/>
                  </a:outerShdw>
                </a:effectLst>
                <a:latin typeface="Times" pitchFamily="18" charset="0"/>
              </a:rPr>
              <a:t> – interplanetary rocky material smaller than 100m (down to grain size).</a:t>
            </a:r>
          </a:p>
          <a:p>
            <a:pPr eaLnBrk="0" hangingPunct="0">
              <a:spcBef>
                <a:spcPct val="50000"/>
              </a:spcBef>
              <a:buFontTx/>
              <a:buChar char="•"/>
              <a:defRPr/>
            </a:pPr>
            <a:r>
              <a:rPr lang="en-US" sz="2400">
                <a:effectLst>
                  <a:outerShdw blurRad="38100" dist="38100" dir="2700000" algn="tl">
                    <a:srgbClr val="C0C0C0"/>
                  </a:outerShdw>
                </a:effectLst>
                <a:latin typeface="Times" pitchFamily="18" charset="0"/>
              </a:rPr>
              <a:t>called a </a:t>
            </a:r>
            <a:r>
              <a:rPr lang="en-US" sz="2400">
                <a:solidFill>
                  <a:schemeClr val="tx2"/>
                </a:solidFill>
                <a:effectLst>
                  <a:outerShdw blurRad="38100" dist="38100" dir="2700000" algn="tl">
                    <a:srgbClr val="C0C0C0"/>
                  </a:outerShdw>
                </a:effectLst>
                <a:latin typeface="Times" pitchFamily="18" charset="0"/>
              </a:rPr>
              <a:t>meteor</a:t>
            </a:r>
            <a:r>
              <a:rPr lang="en-US" sz="2400">
                <a:effectLst>
                  <a:outerShdw blurRad="38100" dist="38100" dir="2700000" algn="tl">
                    <a:srgbClr val="C0C0C0"/>
                  </a:outerShdw>
                </a:effectLst>
                <a:latin typeface="Times" pitchFamily="18" charset="0"/>
              </a:rPr>
              <a:t> as it burns in the Earth’s atmosphere</a:t>
            </a:r>
          </a:p>
          <a:p>
            <a:pPr eaLnBrk="0" hangingPunct="0">
              <a:spcBef>
                <a:spcPct val="50000"/>
              </a:spcBef>
              <a:buFontTx/>
              <a:buChar char="•"/>
              <a:defRPr/>
            </a:pPr>
            <a:r>
              <a:rPr lang="en-US" sz="2400">
                <a:effectLst>
                  <a:outerShdw blurRad="38100" dist="38100" dir="2700000" algn="tl">
                    <a:srgbClr val="C0C0C0"/>
                  </a:outerShdw>
                </a:effectLst>
                <a:latin typeface="Times" pitchFamily="18" charset="0"/>
              </a:rPr>
              <a:t>if it makes it to the ground, it is a </a:t>
            </a:r>
            <a:r>
              <a:rPr lang="en-US" sz="2400">
                <a:solidFill>
                  <a:schemeClr val="tx2"/>
                </a:solidFill>
                <a:effectLst>
                  <a:outerShdw blurRad="38100" dist="38100" dir="2700000" algn="tl">
                    <a:srgbClr val="C0C0C0"/>
                  </a:outerShdw>
                </a:effectLst>
                <a:latin typeface="Times" pitchFamily="18" charset="0"/>
              </a:rPr>
              <a:t>meteorite</a:t>
            </a:r>
            <a:endParaRPr lang="en-US" sz="2400">
              <a:latin typeface="Times" pitchFamily="18" charset="0"/>
            </a:endParaRPr>
          </a:p>
        </p:txBody>
      </p:sp>
      <p:pic>
        <p:nvPicPr>
          <p:cNvPr id="14339" name="Picture 4" descr="FG04_012.JPG                                                   00003B47Chaisson                       B681E01F:"/>
          <p:cNvPicPr>
            <a:picLocks noChangeAspect="1" noChangeArrowheads="1"/>
          </p:cNvPicPr>
          <p:nvPr/>
        </p:nvPicPr>
        <p:blipFill>
          <a:blip r:embed="rId2">
            <a:extLst>
              <a:ext uri="{28A0092B-C50C-407E-A947-70E740481C1C}">
                <a14:useLocalDpi xmlns:a14="http://schemas.microsoft.com/office/drawing/2010/main" val="0"/>
              </a:ext>
            </a:extLst>
          </a:blip>
          <a:srcRect l="23315" r="26944"/>
          <a:stretch>
            <a:fillRect/>
          </a:stretch>
        </p:blipFill>
        <p:spPr bwMode="auto">
          <a:xfrm>
            <a:off x="4332288" y="762000"/>
            <a:ext cx="38417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517525" y="4403725"/>
            <a:ext cx="36734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Times" pitchFamily="18" charset="0"/>
              </a:rPr>
              <a:t>Most meteor showers are the result of the Earth passing through the orbit of a comet which has left debris along its path</a:t>
            </a:r>
          </a:p>
        </p:txBody>
      </p:sp>
    </p:spTree>
    <p:extLst>
      <p:ext uri="{BB962C8B-B14F-4D97-AF65-F5344CB8AC3E}">
        <p14:creationId xmlns:p14="http://schemas.microsoft.com/office/powerpoint/2010/main" val="573666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ChangeArrowheads="1"/>
          </p:cNvSpPr>
          <p:nvPr/>
        </p:nvSpPr>
        <p:spPr bwMode="auto">
          <a:xfrm>
            <a:off x="457200" y="457200"/>
            <a:ext cx="184150" cy="579438"/>
          </a:xfrm>
          <a:prstGeom prst="rect">
            <a:avLst/>
          </a:prstGeom>
          <a:noFill/>
          <a:ln w="9525">
            <a:noFill/>
            <a:miter lim="800000"/>
            <a:headEnd/>
            <a:tailEnd/>
          </a:ln>
          <a:effectLst/>
        </p:spPr>
        <p:txBody>
          <a:bodyPr wrap="none">
            <a:spAutoFit/>
          </a:bodyPr>
          <a:lstStyle/>
          <a:p>
            <a:pPr eaLnBrk="0" hangingPunct="0">
              <a:defRPr/>
            </a:pPr>
            <a:endParaRPr lang="en-US" sz="3200">
              <a:effectLst>
                <a:outerShdw blurRad="38100" dist="38100" dir="2700000" algn="tl">
                  <a:srgbClr val="C0C0C0"/>
                </a:outerShdw>
              </a:effectLst>
              <a:latin typeface="Times" pitchFamily="18" charset="0"/>
            </a:endParaRPr>
          </a:p>
        </p:txBody>
      </p:sp>
      <p:pic>
        <p:nvPicPr>
          <p:cNvPr id="81923" name="Picture 1027" descr="FG04_013.JPG                                                   00003B47Chaisson                       B681E0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2650"/>
            <a:ext cx="62738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1028"/>
          <p:cNvSpPr txBox="1">
            <a:spLocks noChangeArrowheads="1"/>
          </p:cNvSpPr>
          <p:nvPr/>
        </p:nvSpPr>
        <p:spPr bwMode="auto">
          <a:xfrm>
            <a:off x="6324600" y="2057400"/>
            <a:ext cx="2667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Times" pitchFamily="18" charset="0"/>
              </a:rPr>
              <a:t>Meteor crater near Winslow, AZ - the culprit was probably 50 m across weighing 200,000 tons!</a:t>
            </a:r>
          </a:p>
        </p:txBody>
      </p:sp>
      <p:sp>
        <p:nvSpPr>
          <p:cNvPr id="81925" name="Text Box 1029"/>
          <p:cNvSpPr txBox="1">
            <a:spLocks noChangeArrowheads="1"/>
          </p:cNvSpPr>
          <p:nvPr/>
        </p:nvSpPr>
        <p:spPr bwMode="auto">
          <a:xfrm>
            <a:off x="457200" y="457200"/>
            <a:ext cx="7750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latin typeface="Times" pitchFamily="18" charset="0"/>
              </a:rPr>
              <a:t>Meteors are</a:t>
            </a:r>
            <a:r>
              <a:rPr lang="en-US" altLang="en-US" sz="2400">
                <a:solidFill>
                  <a:srgbClr val="33CC33"/>
                </a:solidFill>
                <a:latin typeface="Times" pitchFamily="18" charset="0"/>
              </a:rPr>
              <a:t> rocky </a:t>
            </a:r>
            <a:r>
              <a:rPr lang="en-US" altLang="en-US" sz="2400">
                <a:latin typeface="Times" pitchFamily="18" charset="0"/>
              </a:rPr>
              <a:t>- mainly iron and nickel</a:t>
            </a:r>
          </a:p>
          <a:p>
            <a:r>
              <a:rPr lang="en-US" altLang="en-US" sz="2400">
                <a:latin typeface="Times" pitchFamily="18" charset="0"/>
              </a:rPr>
              <a:t>Some contain carbonaceous material - rich in organic material</a:t>
            </a:r>
          </a:p>
          <a:p>
            <a:r>
              <a:rPr lang="en-US" altLang="en-US" sz="2400">
                <a:latin typeface="Times" pitchFamily="18" charset="0"/>
              </a:rPr>
              <a:t>Meteors are</a:t>
            </a:r>
            <a:r>
              <a:rPr lang="en-US" altLang="en-US" sz="2400">
                <a:solidFill>
                  <a:srgbClr val="33CC33"/>
                </a:solidFill>
                <a:latin typeface="Times" pitchFamily="18" charset="0"/>
              </a:rPr>
              <a:t> old</a:t>
            </a:r>
            <a:r>
              <a:rPr lang="en-US" altLang="en-US" sz="2400">
                <a:latin typeface="Times" pitchFamily="18" charset="0"/>
              </a:rPr>
              <a:t> - 4.5 billion years - based on carbon dating</a:t>
            </a:r>
          </a:p>
        </p:txBody>
      </p:sp>
      <p:sp>
        <p:nvSpPr>
          <p:cNvPr id="81926" name="Text Box 1030"/>
          <p:cNvSpPr txBox="1">
            <a:spLocks noChangeArrowheads="1"/>
          </p:cNvSpPr>
          <p:nvPr/>
        </p:nvSpPr>
        <p:spPr bwMode="auto">
          <a:xfrm>
            <a:off x="6308725" y="4919663"/>
            <a:ext cx="2813050" cy="1552575"/>
          </a:xfrm>
          <a:prstGeom prst="rect">
            <a:avLst/>
          </a:prstGeom>
          <a:noFill/>
          <a:ln w="9525">
            <a:noFill/>
            <a:miter lim="800000"/>
            <a:headEnd/>
            <a:tailEnd/>
          </a:ln>
          <a:effectLst/>
        </p:spPr>
        <p:txBody>
          <a:bodyPr wrap="none">
            <a:spAutoFit/>
          </a:bodyPr>
          <a:lstStyle/>
          <a:p>
            <a:pPr eaLnBrk="0" hangingPunct="0">
              <a:defRPr/>
            </a:pPr>
            <a:r>
              <a:rPr lang="en-US" sz="2400">
                <a:solidFill>
                  <a:schemeClr val="accent2"/>
                </a:solidFill>
                <a:effectLst>
                  <a:outerShdw blurRad="38100" dist="38100" dir="2700000" algn="tl">
                    <a:srgbClr val="C0C0C0"/>
                  </a:outerShdw>
                </a:effectLst>
                <a:latin typeface="Times" pitchFamily="18" charset="0"/>
              </a:rPr>
              <a:t>Meteor showers:</a:t>
            </a:r>
          </a:p>
          <a:p>
            <a:pPr eaLnBrk="0" hangingPunct="0">
              <a:defRPr/>
            </a:pPr>
            <a:r>
              <a:rPr lang="en-US" sz="2400">
                <a:solidFill>
                  <a:schemeClr val="accent2"/>
                </a:solidFill>
                <a:effectLst>
                  <a:outerShdw blurRad="38100" dist="38100" dir="2700000" algn="tl">
                    <a:srgbClr val="C0C0C0"/>
                  </a:outerShdw>
                </a:effectLst>
                <a:latin typeface="Times" pitchFamily="18" charset="0"/>
              </a:rPr>
              <a:t>Orionid – Oct 21/22</a:t>
            </a:r>
          </a:p>
          <a:p>
            <a:pPr eaLnBrk="0" hangingPunct="0">
              <a:defRPr/>
            </a:pPr>
            <a:r>
              <a:rPr lang="en-US" sz="2400">
                <a:solidFill>
                  <a:schemeClr val="accent2"/>
                </a:solidFill>
                <a:effectLst>
                  <a:outerShdw blurRad="38100" dist="38100" dir="2700000" algn="tl">
                    <a:srgbClr val="C0C0C0"/>
                  </a:outerShdw>
                </a:effectLst>
                <a:latin typeface="Times" pitchFamily="18" charset="0"/>
              </a:rPr>
              <a:t>Leonid – Nov 18/19</a:t>
            </a:r>
          </a:p>
          <a:p>
            <a:pPr eaLnBrk="0" hangingPunct="0">
              <a:defRPr/>
            </a:pPr>
            <a:r>
              <a:rPr lang="en-US" sz="2400">
                <a:solidFill>
                  <a:schemeClr val="accent2"/>
                </a:solidFill>
                <a:effectLst>
                  <a:outerShdw blurRad="38100" dist="38100" dir="2700000" algn="tl">
                    <a:srgbClr val="C0C0C0"/>
                  </a:outerShdw>
                </a:effectLst>
                <a:latin typeface="Times" pitchFamily="18" charset="0"/>
              </a:rPr>
              <a:t>Geminid – Dec 14/15</a:t>
            </a:r>
          </a:p>
        </p:txBody>
      </p:sp>
    </p:spTree>
    <p:extLst>
      <p:ext uri="{BB962C8B-B14F-4D97-AF65-F5344CB8AC3E}">
        <p14:creationId xmlns:p14="http://schemas.microsoft.com/office/powerpoint/2010/main" val="2844752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ppt_x"/>
                                          </p:val>
                                        </p:tav>
                                        <p:tav tm="100000">
                                          <p:val>
                                            <p:strVal val="#ppt_x"/>
                                          </p:val>
                                        </p:tav>
                                      </p:tavLst>
                                    </p:anim>
                                    <p:anim calcmode="lin" valueType="num">
                                      <p:cBhvr additive="base">
                                        <p:cTn id="8" dur="500" fill="hold"/>
                                        <p:tgtEl>
                                          <p:spTgt spid="819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1923"/>
                                        </p:tgtEl>
                                        <p:attrNameLst>
                                          <p:attrName>style.visibility</p:attrName>
                                        </p:attrNameLst>
                                      </p:cBhvr>
                                      <p:to>
                                        <p:strVal val="visible"/>
                                      </p:to>
                                    </p:set>
                                    <p:anim calcmode="lin" valueType="num">
                                      <p:cBhvr additive="base">
                                        <p:cTn id="13" dur="500" fill="hold"/>
                                        <p:tgtEl>
                                          <p:spTgt spid="81923"/>
                                        </p:tgtEl>
                                        <p:attrNameLst>
                                          <p:attrName>ppt_x</p:attrName>
                                        </p:attrNameLst>
                                      </p:cBhvr>
                                      <p:tavLst>
                                        <p:tav tm="0">
                                          <p:val>
                                            <p:strVal val="1+#ppt_w/2"/>
                                          </p:val>
                                        </p:tav>
                                        <p:tav tm="100000">
                                          <p:val>
                                            <p:strVal val="#ppt_x"/>
                                          </p:val>
                                        </p:tav>
                                      </p:tavLst>
                                    </p:anim>
                                    <p:anim calcmode="lin" valueType="num">
                                      <p:cBhvr additive="base">
                                        <p:cTn id="14"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4"/>
                                        </p:tgtEl>
                                        <p:attrNameLst>
                                          <p:attrName>style.visibility</p:attrName>
                                        </p:attrNameLst>
                                      </p:cBhvr>
                                      <p:to>
                                        <p:strVal val="visible"/>
                                      </p:to>
                                    </p:set>
                                    <p:anim calcmode="lin" valueType="num">
                                      <p:cBhvr additive="base">
                                        <p:cTn id="19" dur="500" fill="hold"/>
                                        <p:tgtEl>
                                          <p:spTgt spid="81924"/>
                                        </p:tgtEl>
                                        <p:attrNameLst>
                                          <p:attrName>ppt_x</p:attrName>
                                        </p:attrNameLst>
                                      </p:cBhvr>
                                      <p:tavLst>
                                        <p:tav tm="0">
                                          <p:val>
                                            <p:strVal val="0-#ppt_w/2"/>
                                          </p:val>
                                        </p:tav>
                                        <p:tav tm="100000">
                                          <p:val>
                                            <p:strVal val="#ppt_x"/>
                                          </p:val>
                                        </p:tav>
                                      </p:tavLst>
                                    </p:anim>
                                    <p:anim calcmode="lin" valueType="num">
                                      <p:cBhvr additive="base">
                                        <p:cTn id="20" dur="500" fill="hold"/>
                                        <p:tgtEl>
                                          <p:spTgt spid="819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81922"/>
                                        </p:tgtEl>
                                        <p:attrNameLst>
                                          <p:attrName>style.visibility</p:attrName>
                                        </p:attrNameLst>
                                      </p:cBhvr>
                                      <p:to>
                                        <p:strVal val="visible"/>
                                      </p:to>
                                    </p:set>
                                    <p:anim calcmode="lin" valueType="num">
                                      <p:cBhvr additive="base">
                                        <p:cTn id="25" dur="500" fill="hold"/>
                                        <p:tgtEl>
                                          <p:spTgt spid="81922"/>
                                        </p:tgtEl>
                                        <p:attrNameLst>
                                          <p:attrName>ppt_x</p:attrName>
                                        </p:attrNameLst>
                                      </p:cBhvr>
                                      <p:tavLst>
                                        <p:tav tm="0">
                                          <p:val>
                                            <p:strVal val="0-#ppt_w/2"/>
                                          </p:val>
                                        </p:tav>
                                        <p:tav tm="100000">
                                          <p:val>
                                            <p:strVal val="#ppt_x"/>
                                          </p:val>
                                        </p:tav>
                                      </p:tavLst>
                                    </p:anim>
                                    <p:anim calcmode="lin" valueType="num">
                                      <p:cBhvr additive="base">
                                        <p:cTn id="26"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4" grpId="0" autoUpdateAnimBg="0"/>
      <p:bldP spid="8192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fontAlgn="auto">
              <a:spcAft>
                <a:spcPts val="0"/>
              </a:spcAft>
              <a:defRPr/>
            </a:pPr>
            <a:r>
              <a:rPr lang="en-CA" dirty="0" smtClean="0">
                <a:solidFill>
                  <a:schemeClr val="accent1">
                    <a:tint val="83000"/>
                    <a:satMod val="150000"/>
                  </a:schemeClr>
                </a:solidFill>
              </a:rPr>
              <a:t>What are the 8 Planets in our Solar System?? </a:t>
            </a:r>
            <a:endParaRPr lang="en-CA" dirty="0">
              <a:solidFill>
                <a:schemeClr val="accent1">
                  <a:tint val="83000"/>
                  <a:satMod val="150000"/>
                </a:schemeClr>
              </a:solidFill>
            </a:endParaRPr>
          </a:p>
        </p:txBody>
      </p:sp>
      <p:sp>
        <p:nvSpPr>
          <p:cNvPr id="3" name="Content Placeholder 2"/>
          <p:cNvSpPr>
            <a:spLocks noGrp="1"/>
          </p:cNvSpPr>
          <p:nvPr>
            <p:ph idx="1"/>
          </p:nvPr>
        </p:nvSpPr>
        <p:spPr/>
        <p:txBody>
          <a:bodyPr>
            <a:normAutofit lnSpcReduction="10000"/>
          </a:bodyPr>
          <a:lstStyle/>
          <a:p>
            <a:pPr marL="578358" indent="-514350" fontAlgn="auto">
              <a:spcAft>
                <a:spcPts val="0"/>
              </a:spcAft>
              <a:buFont typeface="+mj-lt"/>
              <a:buAutoNum type="arabicPeriod"/>
              <a:defRPr/>
            </a:pPr>
            <a:r>
              <a:rPr lang="en-CA" b="1" dirty="0" smtClean="0">
                <a:solidFill>
                  <a:srgbClr val="FF0000"/>
                </a:solidFill>
              </a:rPr>
              <a:t>Mercury </a:t>
            </a:r>
          </a:p>
          <a:p>
            <a:pPr marL="578358" indent="-514350" fontAlgn="auto">
              <a:spcAft>
                <a:spcPts val="0"/>
              </a:spcAft>
              <a:buFont typeface="+mj-lt"/>
              <a:buAutoNum type="arabicPeriod"/>
              <a:defRPr/>
            </a:pPr>
            <a:r>
              <a:rPr lang="en-CA" b="1" dirty="0" smtClean="0">
                <a:solidFill>
                  <a:schemeClr val="accent4">
                    <a:lumMod val="75000"/>
                  </a:schemeClr>
                </a:solidFill>
              </a:rPr>
              <a:t>Venus</a:t>
            </a:r>
          </a:p>
          <a:p>
            <a:pPr marL="578358" indent="-514350" fontAlgn="auto">
              <a:spcAft>
                <a:spcPts val="0"/>
              </a:spcAft>
              <a:buFont typeface="+mj-lt"/>
              <a:buAutoNum type="arabicPeriod"/>
              <a:defRPr/>
            </a:pPr>
            <a:r>
              <a:rPr lang="en-CA" b="1" dirty="0" smtClean="0">
                <a:solidFill>
                  <a:schemeClr val="accent5"/>
                </a:solidFill>
              </a:rPr>
              <a:t>Earth </a:t>
            </a:r>
          </a:p>
          <a:p>
            <a:pPr marL="578358" indent="-514350" fontAlgn="auto">
              <a:spcAft>
                <a:spcPts val="0"/>
              </a:spcAft>
              <a:buFont typeface="+mj-lt"/>
              <a:buAutoNum type="arabicPeriod"/>
              <a:defRPr/>
            </a:pPr>
            <a:r>
              <a:rPr lang="en-CA" b="1" dirty="0" smtClean="0">
                <a:solidFill>
                  <a:srgbClr val="00B050"/>
                </a:solidFill>
              </a:rPr>
              <a:t>Mars</a:t>
            </a:r>
          </a:p>
          <a:p>
            <a:pPr marL="578358" indent="-514350" fontAlgn="auto">
              <a:spcAft>
                <a:spcPts val="0"/>
              </a:spcAft>
              <a:buFont typeface="+mj-lt"/>
              <a:buAutoNum type="arabicPeriod"/>
              <a:defRPr/>
            </a:pPr>
            <a:r>
              <a:rPr lang="en-CA" b="1" dirty="0" smtClean="0">
                <a:solidFill>
                  <a:srgbClr val="800000"/>
                </a:solidFill>
              </a:rPr>
              <a:t>Jupiter</a:t>
            </a:r>
          </a:p>
          <a:p>
            <a:pPr marL="578358" indent="-514350" fontAlgn="auto">
              <a:spcAft>
                <a:spcPts val="0"/>
              </a:spcAft>
              <a:buFont typeface="+mj-lt"/>
              <a:buAutoNum type="arabicPeriod"/>
              <a:defRPr/>
            </a:pPr>
            <a:r>
              <a:rPr lang="en-CA" b="1" dirty="0" smtClean="0">
                <a:solidFill>
                  <a:schemeClr val="accent6"/>
                </a:solidFill>
              </a:rPr>
              <a:t>Saturn</a:t>
            </a:r>
          </a:p>
          <a:p>
            <a:pPr marL="578358" indent="-514350" fontAlgn="auto">
              <a:spcAft>
                <a:spcPts val="0"/>
              </a:spcAft>
              <a:buFont typeface="+mj-lt"/>
              <a:buAutoNum type="arabicPeriod"/>
              <a:defRPr/>
            </a:pPr>
            <a:r>
              <a:rPr lang="en-CA" b="1" dirty="0" smtClean="0">
                <a:solidFill>
                  <a:schemeClr val="accent4">
                    <a:lumMod val="50000"/>
                  </a:schemeClr>
                </a:solidFill>
              </a:rPr>
              <a:t>Uranus</a:t>
            </a:r>
          </a:p>
          <a:p>
            <a:pPr marL="578358" indent="-514350" fontAlgn="auto">
              <a:spcAft>
                <a:spcPts val="0"/>
              </a:spcAft>
              <a:buFont typeface="+mj-lt"/>
              <a:buAutoNum type="arabicPeriod"/>
              <a:defRPr/>
            </a:pPr>
            <a:r>
              <a:rPr lang="en-CA" b="1" dirty="0" smtClean="0">
                <a:solidFill>
                  <a:schemeClr val="accent6">
                    <a:lumMod val="50000"/>
                  </a:schemeClr>
                </a:solidFill>
              </a:rPr>
              <a:t>Neptune</a:t>
            </a:r>
          </a:p>
          <a:p>
            <a:pPr marL="578358" indent="-514350" fontAlgn="auto">
              <a:spcAft>
                <a:spcPts val="0"/>
              </a:spcAft>
              <a:buFont typeface="+mj-lt"/>
              <a:buAutoNum type="arabicPeriod"/>
              <a:defRPr/>
            </a:pPr>
            <a:r>
              <a:rPr lang="en-CA" b="1" dirty="0" smtClean="0">
                <a:solidFill>
                  <a:srgbClr val="FFFF00"/>
                </a:solidFill>
              </a:rPr>
              <a:t>Pluto??</a:t>
            </a:r>
            <a:endParaRPr lang="en-CA" b="1" dirty="0">
              <a:solidFill>
                <a:srgbClr val="FFFF00"/>
              </a:solidFill>
            </a:endParaRPr>
          </a:p>
        </p:txBody>
      </p:sp>
    </p:spTree>
  </p:cSld>
  <p:clrMapOvr>
    <a:masterClrMapping/>
  </p:clrMapOvr>
  <p:transition spd="med">
    <p:wip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fontAlgn="auto">
              <a:spcAft>
                <a:spcPts val="0"/>
              </a:spcAft>
              <a:defRPr/>
            </a:pPr>
            <a:r>
              <a:rPr lang="en-CA" dirty="0" smtClean="0">
                <a:solidFill>
                  <a:schemeClr val="accent1">
                    <a:tint val="83000"/>
                    <a:satMod val="150000"/>
                  </a:schemeClr>
                </a:solidFill>
              </a:rPr>
              <a:t>Why Pluto is no longer a planet....</a:t>
            </a:r>
            <a:endParaRPr lang="en-CA" dirty="0">
              <a:solidFill>
                <a:schemeClr val="accent1">
                  <a:tint val="83000"/>
                  <a:satMod val="150000"/>
                </a:schemeClr>
              </a:solidFill>
            </a:endParaRPr>
          </a:p>
        </p:txBody>
      </p:sp>
      <p:sp>
        <p:nvSpPr>
          <p:cNvPr id="16386" name="Content Placeholder 2"/>
          <p:cNvSpPr>
            <a:spLocks noGrp="1"/>
          </p:cNvSpPr>
          <p:nvPr>
            <p:ph idx="1"/>
          </p:nvPr>
        </p:nvSpPr>
        <p:spPr>
          <a:xfrm>
            <a:off x="838200" y="2038388"/>
            <a:ext cx="7467600" cy="4126916"/>
          </a:xfrm>
        </p:spPr>
        <p:txBody>
          <a:bodyPr/>
          <a:lstStyle/>
          <a:p>
            <a:pPr marL="577850" indent="-514350">
              <a:buFont typeface="Century Gothic" pitchFamily="34" charset="0"/>
              <a:buAutoNum type="arabicPeriod"/>
            </a:pPr>
            <a:r>
              <a:rPr lang="en-CA" b="1" dirty="0" smtClean="0">
                <a:solidFill>
                  <a:schemeClr val="tx1"/>
                </a:solidFill>
              </a:rPr>
              <a:t>It needs to be in orbit around the Sun</a:t>
            </a:r>
            <a:r>
              <a:rPr lang="en-CA" dirty="0" smtClean="0">
                <a:solidFill>
                  <a:schemeClr val="tx1"/>
                </a:solidFill>
              </a:rPr>
              <a:t> - Yes, so maybe Pluto is a planet. </a:t>
            </a:r>
            <a:endParaRPr lang="en-CA" dirty="0" smtClean="0">
              <a:solidFill>
                <a:schemeClr val="tx1"/>
              </a:solidFill>
            </a:endParaRPr>
          </a:p>
          <a:p>
            <a:pPr marL="577850" indent="-514350">
              <a:buFont typeface="Century Gothic" pitchFamily="34" charset="0"/>
              <a:buAutoNum type="arabicPeriod"/>
            </a:pPr>
            <a:endParaRPr lang="en-CA" dirty="0" smtClean="0">
              <a:solidFill>
                <a:schemeClr val="tx1"/>
              </a:solidFill>
            </a:endParaRPr>
          </a:p>
          <a:p>
            <a:pPr marL="577850" indent="-514350">
              <a:buFont typeface="Century Gothic" pitchFamily="34" charset="0"/>
              <a:buAutoNum type="arabicPeriod"/>
            </a:pPr>
            <a:r>
              <a:rPr lang="en-CA" b="1" dirty="0" smtClean="0">
                <a:solidFill>
                  <a:schemeClr val="tx1"/>
                </a:solidFill>
              </a:rPr>
              <a:t>It needs to have enough gravity to pull itself into a spherical shape</a:t>
            </a:r>
            <a:r>
              <a:rPr lang="en-CA" dirty="0" smtClean="0">
                <a:solidFill>
                  <a:schemeClr val="tx1"/>
                </a:solidFill>
              </a:rPr>
              <a:t> - Pluto…check </a:t>
            </a:r>
            <a:endParaRPr lang="en-CA" dirty="0" smtClean="0">
              <a:solidFill>
                <a:schemeClr val="tx1"/>
              </a:solidFill>
            </a:endParaRPr>
          </a:p>
          <a:p>
            <a:pPr marL="577850" indent="-514350">
              <a:buFont typeface="Century Gothic" pitchFamily="34" charset="0"/>
              <a:buAutoNum type="arabicPeriod"/>
            </a:pPr>
            <a:endParaRPr lang="en-CA" dirty="0" smtClean="0">
              <a:solidFill>
                <a:schemeClr val="tx1"/>
              </a:solidFill>
            </a:endParaRPr>
          </a:p>
          <a:p>
            <a:pPr marL="577850" indent="-514350">
              <a:buFont typeface="Century Gothic" pitchFamily="34" charset="0"/>
              <a:buAutoNum type="arabicPeriod"/>
            </a:pPr>
            <a:r>
              <a:rPr lang="en-CA" b="1" dirty="0" smtClean="0">
                <a:solidFill>
                  <a:schemeClr val="tx1"/>
                </a:solidFill>
              </a:rPr>
              <a:t>It needs to have "cleared the neighbourhood" of its orbit</a:t>
            </a:r>
            <a:r>
              <a:rPr lang="en-CA" dirty="0" smtClean="0">
                <a:solidFill>
                  <a:schemeClr val="tx1"/>
                </a:solidFill>
              </a:rPr>
              <a:t> - Uh oh. Here's the rule breaker. According to this, Pluto is not a planet. </a:t>
            </a:r>
          </a:p>
        </p:txBody>
      </p:sp>
    </p:spTree>
  </p:cSld>
  <p:clrMapOvr>
    <a:masterClrMapping/>
  </p:clrMapOvr>
  <p:transition>
    <p:sndAc>
      <p:stSnd>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1440" cy="1442674"/>
          </a:xfrm>
        </p:spPr>
        <p:txBody>
          <a:bodyPr/>
          <a:lstStyle/>
          <a:p>
            <a:pPr marL="484632" indent="0" fontAlgn="auto">
              <a:spcAft>
                <a:spcPts val="0"/>
              </a:spcAft>
              <a:defRPr/>
            </a:pPr>
            <a:r>
              <a:rPr lang="en-CA" dirty="0" smtClean="0">
                <a:solidFill>
                  <a:schemeClr val="accent1">
                    <a:tint val="83000"/>
                    <a:satMod val="150000"/>
                  </a:schemeClr>
                </a:solidFill>
              </a:rPr>
              <a:t>Continued...</a:t>
            </a:r>
            <a:endParaRPr lang="en-CA" dirty="0">
              <a:solidFill>
                <a:schemeClr val="accent1">
                  <a:tint val="83000"/>
                  <a:satMod val="150000"/>
                </a:schemeClr>
              </a:solidFill>
            </a:endParaRPr>
          </a:p>
        </p:txBody>
      </p:sp>
      <p:sp>
        <p:nvSpPr>
          <p:cNvPr id="3" name="Content Placeholder 2"/>
          <p:cNvSpPr>
            <a:spLocks noGrp="1"/>
          </p:cNvSpPr>
          <p:nvPr>
            <p:ph idx="1"/>
          </p:nvPr>
        </p:nvSpPr>
        <p:spPr>
          <a:xfrm>
            <a:off x="800622" y="1412776"/>
            <a:ext cx="7467600" cy="4576949"/>
          </a:xfrm>
        </p:spPr>
        <p:txBody>
          <a:bodyPr>
            <a:normAutofit fontScale="92500" lnSpcReduction="10000"/>
          </a:bodyPr>
          <a:lstStyle/>
          <a:p>
            <a:pPr marL="448056" indent="-384048" fontAlgn="auto">
              <a:spcAft>
                <a:spcPts val="0"/>
              </a:spcAft>
              <a:buFont typeface="Wingdings 2"/>
              <a:buChar char=""/>
              <a:defRPr/>
            </a:pPr>
            <a:r>
              <a:rPr lang="en-CA" dirty="0" smtClean="0">
                <a:solidFill>
                  <a:schemeClr val="accent2">
                    <a:lumMod val="50000"/>
                  </a:schemeClr>
                </a:solidFill>
              </a:rPr>
              <a:t>What </a:t>
            </a:r>
            <a:r>
              <a:rPr lang="en-CA" dirty="0" smtClean="0">
                <a:solidFill>
                  <a:srgbClr val="800000"/>
                </a:solidFill>
              </a:rPr>
              <a:t>does</a:t>
            </a:r>
            <a:r>
              <a:rPr lang="en-CA" dirty="0" smtClean="0">
                <a:solidFill>
                  <a:schemeClr val="tx1"/>
                </a:solidFill>
              </a:rPr>
              <a:t> </a:t>
            </a:r>
            <a:r>
              <a:rPr lang="en-CA" b="1" dirty="0" smtClean="0">
                <a:solidFill>
                  <a:schemeClr val="tx1"/>
                </a:solidFill>
              </a:rPr>
              <a:t>"cleared its neighbourhood" mean? </a:t>
            </a:r>
            <a:r>
              <a:rPr lang="en-CA" dirty="0" smtClean="0">
                <a:solidFill>
                  <a:schemeClr val="accent2">
                    <a:lumMod val="50000"/>
                  </a:schemeClr>
                </a:solidFill>
              </a:rPr>
              <a:t>As planets form, they become the dominant gravitational body in their orbit in the Solar System. As they interact with other, smaller objects, they either consume them, or sling them away with their gravity. Pluto is only 0.07 times the mass of the other objects in its orbit. The Earth, in comparison, has 1.7 million times the mass of the other objects in its orbit.</a:t>
            </a:r>
          </a:p>
          <a:p>
            <a:pPr marL="448056" indent="-384048" fontAlgn="auto">
              <a:spcAft>
                <a:spcPts val="0"/>
              </a:spcAft>
              <a:buFont typeface="Wingdings 2"/>
              <a:buChar char=""/>
              <a:defRPr/>
            </a:pPr>
            <a:r>
              <a:rPr lang="en-CA" b="1" dirty="0" smtClean="0">
                <a:solidFill>
                  <a:schemeClr val="accent3">
                    <a:lumMod val="50000"/>
                  </a:schemeClr>
                </a:solidFill>
              </a:rPr>
              <a:t>Any object that doesn't meet this 3rd criteria is considered a dwarf planet. And so, Pluto is a dwarf planet. There are still many objects with similar size and mass to Pluto jostling around in its orbit. And until Pluto crashes into many of them and gains mass, it will remain a dwarf planet. </a:t>
            </a:r>
          </a:p>
          <a:p>
            <a:pPr marL="448056" indent="-384048" fontAlgn="auto">
              <a:spcAft>
                <a:spcPts val="0"/>
              </a:spcAft>
              <a:buFont typeface="Wingdings 2"/>
              <a:buChar char=""/>
              <a:defRPr/>
            </a:pPr>
            <a:endParaRPr lang="en-CA" dirty="0" smtClean="0"/>
          </a:p>
          <a:p>
            <a:pPr marL="448056" indent="-384048" fontAlgn="auto">
              <a:spcAft>
                <a:spcPts val="0"/>
              </a:spcAft>
              <a:buFont typeface="Wingdings 2"/>
              <a:buChar char=""/>
              <a:defRPr/>
            </a:pPr>
            <a:endParaRPr lang="en-CA" dirty="0"/>
          </a:p>
        </p:txBody>
      </p:sp>
    </p:spTree>
  </p:cSld>
  <p:clrMapOvr>
    <a:masterClrMapping/>
  </p:clrMapOvr>
  <p:transition spd="med">
    <p:pull dir="r"/>
    <p:sndAc>
      <p:stSnd>
        <p:snd r:embed="rId2" name="voltag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CA" sz="6000" b="1" dirty="0" smtClean="0">
                <a:solidFill>
                  <a:srgbClr val="FF0000"/>
                </a:solidFill>
              </a:rPr>
              <a:t>Mercury</a:t>
            </a:r>
            <a:endParaRPr lang="en-CA" sz="6000" b="1" dirty="0">
              <a:solidFill>
                <a:srgbClr val="FF0000"/>
              </a:solidFill>
            </a:endParaRPr>
          </a:p>
        </p:txBody>
      </p:sp>
      <p:sp>
        <p:nvSpPr>
          <p:cNvPr id="3" name="Content Placeholder 2"/>
          <p:cNvSpPr>
            <a:spLocks noGrp="1"/>
          </p:cNvSpPr>
          <p:nvPr>
            <p:ph idx="1"/>
          </p:nvPr>
        </p:nvSpPr>
        <p:spPr>
          <a:xfrm>
            <a:off x="838200" y="1556792"/>
            <a:ext cx="7467600" cy="4824536"/>
          </a:xfrm>
        </p:spPr>
        <p:txBody>
          <a:bodyPr>
            <a:normAutofit fontScale="92500" lnSpcReduction="10000"/>
          </a:bodyPr>
          <a:lstStyle/>
          <a:p>
            <a:pPr marL="448056" indent="-384048" fontAlgn="auto">
              <a:spcAft>
                <a:spcPts val="0"/>
              </a:spcAft>
              <a:buFont typeface="Wingdings 2"/>
              <a:buChar char=""/>
              <a:defRPr/>
            </a:pPr>
            <a:r>
              <a:rPr lang="en-CA" dirty="0" smtClean="0"/>
              <a:t>Closest planet to our </a:t>
            </a:r>
            <a:r>
              <a:rPr lang="en-CA" dirty="0" smtClean="0"/>
              <a:t>Sun</a:t>
            </a:r>
            <a:endParaRPr lang="en-CA" dirty="0" smtClean="0"/>
          </a:p>
          <a:p>
            <a:pPr marL="448056" indent="-384048" fontAlgn="auto">
              <a:spcAft>
                <a:spcPts val="0"/>
              </a:spcAft>
              <a:buFont typeface="Wingdings 2"/>
              <a:buChar char=""/>
              <a:defRPr/>
            </a:pPr>
            <a:r>
              <a:rPr lang="en-CA" dirty="0" smtClean="0"/>
              <a:t>Named for the ancient Roman god of </a:t>
            </a:r>
            <a:r>
              <a:rPr lang="en-CA" b="1" dirty="0" smtClean="0">
                <a:solidFill>
                  <a:srgbClr val="FF0000"/>
                </a:solidFill>
              </a:rPr>
              <a:t>trade and profit</a:t>
            </a:r>
            <a:r>
              <a:rPr lang="en-CA" dirty="0" smtClean="0"/>
              <a:t>. (Legend says Mercury’s winged sandals gave him super speed.)</a:t>
            </a:r>
          </a:p>
          <a:p>
            <a:pPr marL="448056" indent="-384048" fontAlgn="auto">
              <a:spcAft>
                <a:spcPts val="0"/>
              </a:spcAft>
              <a:buFont typeface="Wingdings 2"/>
              <a:buChar char=""/>
              <a:defRPr/>
            </a:pPr>
            <a:r>
              <a:rPr lang="en-CA" dirty="0" smtClean="0"/>
              <a:t> FAST!</a:t>
            </a:r>
          </a:p>
          <a:p>
            <a:pPr marL="448056" indent="-384048">
              <a:buFont typeface="Wingdings 2"/>
              <a:buChar char=""/>
              <a:defRPr/>
            </a:pPr>
            <a:r>
              <a:rPr lang="en-CA" dirty="0" smtClean="0"/>
              <a:t>It travels very fast around the Sun. Once  every </a:t>
            </a:r>
            <a:r>
              <a:rPr lang="en-CA" b="1" dirty="0" smtClean="0">
                <a:solidFill>
                  <a:srgbClr val="FF0000"/>
                </a:solidFill>
              </a:rPr>
              <a:t>88 Earth days</a:t>
            </a:r>
            <a:r>
              <a:rPr lang="en-CA" b="1" dirty="0" smtClean="0"/>
              <a:t>.</a:t>
            </a:r>
            <a:r>
              <a:rPr lang="en-US" altLang="en-US" dirty="0"/>
              <a:t> Rotation period (length of day in Earth days)    58.65 </a:t>
            </a:r>
            <a:endParaRPr lang="en-CA" b="1" dirty="0" smtClean="0"/>
          </a:p>
          <a:p>
            <a:pPr marL="448056" indent="-384048" fontAlgn="auto">
              <a:spcAft>
                <a:spcPts val="0"/>
              </a:spcAft>
              <a:buFont typeface="Wingdings 2"/>
              <a:buChar char=""/>
              <a:defRPr/>
            </a:pPr>
            <a:r>
              <a:rPr lang="en-CA" dirty="0" smtClean="0"/>
              <a:t>It is the second smallest planet in our Solar </a:t>
            </a:r>
            <a:r>
              <a:rPr lang="en-CA" dirty="0" smtClean="0"/>
              <a:t>system (</a:t>
            </a:r>
            <a:r>
              <a:rPr lang="en-US" altLang="en-US" dirty="0"/>
              <a:t>It is only slightly larger than the Earth's </a:t>
            </a:r>
            <a:r>
              <a:rPr lang="en-US" altLang="en-US" dirty="0" smtClean="0"/>
              <a:t>moon)</a:t>
            </a:r>
            <a:r>
              <a:rPr lang="en-CA" dirty="0" smtClean="0"/>
              <a:t>. </a:t>
            </a:r>
          </a:p>
          <a:p>
            <a:pPr marL="448056" indent="-384048" fontAlgn="auto">
              <a:spcAft>
                <a:spcPts val="0"/>
              </a:spcAft>
              <a:buFont typeface="Wingdings 2"/>
              <a:buChar char=""/>
              <a:defRPr/>
            </a:pPr>
            <a:r>
              <a:rPr lang="en-US" altLang="en-US" dirty="0" smtClean="0"/>
              <a:t>The </a:t>
            </a:r>
            <a:r>
              <a:rPr lang="en-US" altLang="en-US" dirty="0"/>
              <a:t>surface is covered with </a:t>
            </a:r>
            <a:r>
              <a:rPr lang="en-US" altLang="en-US" dirty="0" smtClean="0"/>
              <a:t>craters.</a:t>
            </a:r>
          </a:p>
          <a:p>
            <a:pPr marL="448056" indent="-384048" fontAlgn="auto">
              <a:spcAft>
                <a:spcPts val="0"/>
              </a:spcAft>
              <a:buFont typeface="Wingdings 2"/>
              <a:buChar char=""/>
              <a:defRPr/>
            </a:pPr>
            <a:r>
              <a:rPr lang="en-US" altLang="en-US" dirty="0" smtClean="0"/>
              <a:t>This </a:t>
            </a:r>
            <a:r>
              <a:rPr lang="en-US" altLang="en-US" dirty="0"/>
              <a:t>tiny planet does not have any rings or moons. </a:t>
            </a:r>
            <a:endParaRPr lang="en-CA" dirty="0" smtClean="0"/>
          </a:p>
          <a:p>
            <a:pPr marL="448056" indent="-384048" fontAlgn="auto">
              <a:spcAft>
                <a:spcPts val="0"/>
              </a:spcAft>
              <a:buFont typeface="Wingdings 2"/>
              <a:buChar char=""/>
              <a:defRPr/>
            </a:pPr>
            <a:r>
              <a:rPr lang="en-CA" dirty="0" smtClean="0"/>
              <a:t>Atmosphere: mainly helium </a:t>
            </a:r>
          </a:p>
          <a:p>
            <a:pPr marL="448056" indent="-384048" fontAlgn="auto">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ercury.jpg"/>
          <p:cNvPicPr>
            <a:picLocks noGrp="1" noChangeAspect="1"/>
          </p:cNvPicPr>
          <p:nvPr>
            <p:ph type="pic" idx="1"/>
          </p:nvPr>
        </p:nvPicPr>
        <p:blipFill>
          <a:blip r:embed="rId3"/>
          <a:srcRect t="12597" b="12597"/>
          <a:stretch>
            <a:fillRect/>
          </a:stretch>
        </p:blipFill>
        <p:spPr>
          <a:xfrm>
            <a:off x="1138238" y="1143000"/>
            <a:ext cx="6577012" cy="4718050"/>
          </a:xfrm>
        </p:spPr>
      </p:pic>
      <p:sp>
        <p:nvSpPr>
          <p:cNvPr id="19459" name="Text Placeholder 3"/>
          <p:cNvSpPr>
            <a:spLocks noGrp="1"/>
          </p:cNvSpPr>
          <p:nvPr>
            <p:ph type="body" sz="half" idx="2"/>
          </p:nvPr>
        </p:nvSpPr>
        <p:spPr>
          <a:xfrm>
            <a:off x="1043608" y="6021288"/>
            <a:ext cx="6705600" cy="603126"/>
          </a:xfrm>
          <a:solidFill>
            <a:schemeClr val="accent1">
              <a:alpha val="14902"/>
            </a:schemeClr>
          </a:solidFill>
        </p:spPr>
        <p:txBody>
          <a:bodyPr/>
          <a:lstStyle/>
          <a:p>
            <a:pPr algn="ctr">
              <a:spcBef>
                <a:spcPct val="0"/>
              </a:spcBef>
            </a:pPr>
            <a:r>
              <a:rPr lang="en-CA" sz="2800" smtClean="0">
                <a:solidFill>
                  <a:srgbClr val="FF0000"/>
                </a:solidFill>
              </a:rPr>
              <a:t>Planet Mercury</a:t>
            </a:r>
          </a:p>
          <a:p>
            <a:pPr algn="ctr">
              <a:spcBef>
                <a:spcPct val="0"/>
              </a:spcBef>
            </a:pPr>
            <a:endParaRPr lang="en-CA" sz="2800" smtClean="0">
              <a:solidFill>
                <a:srgbClr val="FF0000"/>
              </a:solidFill>
            </a:endParaRPr>
          </a:p>
        </p:txBody>
      </p:sp>
    </p:spTree>
  </p:cSld>
  <p:clrMapOvr>
    <a:masterClrMapping/>
  </p:clrMapOvr>
  <p:transition spd="slow">
    <p:wedge/>
    <p:sndAc>
      <p:stSnd>
        <p:snd r:embed="rId2" name="whoosh.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fontAlgn="auto">
              <a:spcAft>
                <a:spcPts val="0"/>
              </a:spcAft>
              <a:defRPr/>
            </a:pPr>
            <a:r>
              <a:rPr lang="en-CA" sz="6000" b="1" dirty="0" smtClean="0">
                <a:solidFill>
                  <a:schemeClr val="accent3"/>
                </a:solidFill>
              </a:rPr>
              <a:t>VENUS</a:t>
            </a:r>
            <a:endParaRPr lang="en-CA" sz="6000" b="1" dirty="0">
              <a:solidFill>
                <a:schemeClr val="accent3"/>
              </a:solidFill>
            </a:endParaRPr>
          </a:p>
        </p:txBody>
      </p:sp>
      <p:sp>
        <p:nvSpPr>
          <p:cNvPr id="3" name="Content Placeholder 2"/>
          <p:cNvSpPr>
            <a:spLocks noGrp="1"/>
          </p:cNvSpPr>
          <p:nvPr>
            <p:ph idx="1"/>
          </p:nvPr>
        </p:nvSpPr>
        <p:spPr>
          <a:xfrm>
            <a:off x="838200" y="1628800"/>
            <a:ext cx="7467600" cy="5229200"/>
          </a:xfrm>
        </p:spPr>
        <p:txBody>
          <a:bodyPr>
            <a:normAutofit lnSpcReduction="10000"/>
          </a:bodyPr>
          <a:lstStyle/>
          <a:p>
            <a:pPr marL="448056" indent="-384048" fontAlgn="auto">
              <a:spcAft>
                <a:spcPts val="0"/>
              </a:spcAft>
              <a:buFont typeface="Wingdings 2"/>
              <a:buChar char=""/>
              <a:defRPr/>
            </a:pPr>
            <a:r>
              <a:rPr lang="en-CA" dirty="0" smtClean="0"/>
              <a:t>Second planet from the sun</a:t>
            </a:r>
          </a:p>
          <a:p>
            <a:pPr marL="448056" indent="-384048" fontAlgn="auto">
              <a:spcAft>
                <a:spcPts val="0"/>
              </a:spcAft>
              <a:buFont typeface="Wingdings 2"/>
              <a:buChar char=""/>
              <a:defRPr/>
            </a:pPr>
            <a:r>
              <a:rPr lang="en-CA" dirty="0" smtClean="0"/>
              <a:t>Very </a:t>
            </a:r>
            <a:r>
              <a:rPr lang="en-CA" dirty="0" smtClean="0"/>
              <a:t>hot!! </a:t>
            </a:r>
            <a:r>
              <a:rPr lang="en-CA" b="1" dirty="0" smtClean="0">
                <a:solidFill>
                  <a:schemeClr val="accent3"/>
                </a:solidFill>
              </a:rPr>
              <a:t>482</a:t>
            </a:r>
            <a:r>
              <a:rPr lang="en-CA" dirty="0" smtClean="0"/>
              <a:t> degrees Celsius  </a:t>
            </a:r>
          </a:p>
          <a:p>
            <a:pPr marL="448056" indent="-384048" fontAlgn="auto">
              <a:spcAft>
                <a:spcPts val="0"/>
              </a:spcAft>
              <a:buFont typeface="Wingdings 2"/>
              <a:buChar char=""/>
              <a:defRPr/>
            </a:pPr>
            <a:r>
              <a:rPr lang="en-CA" dirty="0" smtClean="0"/>
              <a:t>Because its dense could cover reflects sunlight, Venus is brightest object in the sky (except for the sun and moon</a:t>
            </a:r>
            <a:r>
              <a:rPr lang="en-CA" dirty="0" smtClean="0"/>
              <a:t>)</a:t>
            </a:r>
          </a:p>
          <a:p>
            <a:pPr marL="448056" indent="-384048" fontAlgn="auto">
              <a:spcAft>
                <a:spcPts val="0"/>
              </a:spcAft>
              <a:buFont typeface="Wingdings 2"/>
              <a:buChar char=""/>
              <a:defRPr/>
            </a:pPr>
            <a:r>
              <a:rPr lang="en-US" altLang="en-US" dirty="0"/>
              <a:t>It rises and sets with the Sun each day</a:t>
            </a:r>
            <a:endParaRPr lang="en-CA" dirty="0" smtClean="0"/>
          </a:p>
          <a:p>
            <a:pPr marL="448056" indent="-384048" fontAlgn="auto">
              <a:spcAft>
                <a:spcPts val="0"/>
              </a:spcAft>
              <a:buFont typeface="Wingdings 2"/>
              <a:buChar char=""/>
              <a:defRPr/>
            </a:pPr>
            <a:r>
              <a:rPr lang="en-CA" b="1" dirty="0" smtClean="0">
                <a:solidFill>
                  <a:schemeClr val="accent3"/>
                </a:solidFill>
              </a:rPr>
              <a:t>Only </a:t>
            </a:r>
            <a:r>
              <a:rPr lang="en-CA" dirty="0" smtClean="0"/>
              <a:t>planet that rotates in a clockwise direction </a:t>
            </a:r>
          </a:p>
          <a:p>
            <a:pPr marL="448056" indent="-384048" fontAlgn="auto">
              <a:spcAft>
                <a:spcPts val="0"/>
              </a:spcAft>
              <a:buFont typeface="Wingdings 2"/>
              <a:buChar char=""/>
              <a:defRPr/>
            </a:pPr>
            <a:r>
              <a:rPr lang="en-CA" dirty="0" smtClean="0"/>
              <a:t>Like the moon Venus has phases. </a:t>
            </a:r>
            <a:endParaRPr lang="en-CA" dirty="0" smtClean="0"/>
          </a:p>
          <a:p>
            <a:pPr marL="448056" indent="-384048">
              <a:buFont typeface="Wingdings 2"/>
              <a:buChar char=""/>
              <a:defRPr/>
            </a:pPr>
            <a:r>
              <a:rPr lang="en-CA" dirty="0" smtClean="0"/>
              <a:t>Revolution: It takes </a:t>
            </a:r>
            <a:r>
              <a:rPr lang="en-US" altLang="en-US" dirty="0" smtClean="0"/>
              <a:t>224.7 earth days to go around the sun</a:t>
            </a:r>
          </a:p>
          <a:p>
            <a:pPr marL="448056" indent="-384048">
              <a:buFont typeface="Wingdings 2"/>
              <a:buChar char=""/>
              <a:defRPr/>
            </a:pPr>
            <a:r>
              <a:rPr lang="en-US" altLang="en-US" dirty="0" smtClean="0"/>
              <a:t>Rotation </a:t>
            </a:r>
            <a:r>
              <a:rPr lang="en-US" altLang="en-US" dirty="0"/>
              <a:t>period (length of day in Earth days) </a:t>
            </a:r>
            <a:r>
              <a:rPr lang="en-US" altLang="en-US" dirty="0" smtClean="0"/>
              <a:t>243.02</a:t>
            </a:r>
            <a:endParaRPr lang="en-CA" dirty="0" smtClean="0"/>
          </a:p>
          <a:p>
            <a:pPr marL="448056" indent="-384048" fontAlgn="auto">
              <a:spcAft>
                <a:spcPts val="0"/>
              </a:spcAft>
              <a:buFont typeface="Wingdings 2"/>
              <a:buChar char=""/>
              <a:defRPr/>
            </a:pPr>
            <a:r>
              <a:rPr lang="en-CA" b="1" dirty="0" smtClean="0">
                <a:solidFill>
                  <a:schemeClr val="accent3"/>
                </a:solidFill>
              </a:rPr>
              <a:t>Atmosphere: Carbon dioxide, and its upper clouds, </a:t>
            </a:r>
            <a:r>
              <a:rPr lang="en-CA" b="1" dirty="0" err="1" smtClean="0">
                <a:solidFill>
                  <a:schemeClr val="accent3"/>
                </a:solidFill>
              </a:rPr>
              <a:t>sulfuric</a:t>
            </a:r>
            <a:r>
              <a:rPr lang="en-CA" b="1" dirty="0" smtClean="0">
                <a:solidFill>
                  <a:schemeClr val="accent3"/>
                </a:solidFill>
              </a:rPr>
              <a:t> acid. </a:t>
            </a:r>
          </a:p>
          <a:p>
            <a:pPr marL="448056" indent="-384048" fontAlgn="auto">
              <a:spcAft>
                <a:spcPts val="0"/>
              </a:spcAft>
              <a:buFont typeface="Wingdings 2"/>
              <a:buChar char=""/>
              <a:defRPr/>
            </a:pPr>
            <a:endParaRPr lang="en-CA"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0</TotalTime>
  <Words>2129</Words>
  <Application>Microsoft Office PowerPoint</Application>
  <PresentationFormat>On-screen Show (4:3)</PresentationFormat>
  <Paragraphs>192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Sketchbook</vt:lpstr>
      <vt:lpstr> Planets!</vt:lpstr>
      <vt:lpstr>LEARNING OBJECTIVES</vt:lpstr>
      <vt:lpstr>PowerPoint Presentation</vt:lpstr>
      <vt:lpstr>What are the 8 Planets in our Solar System?? </vt:lpstr>
      <vt:lpstr>Why Pluto is no longer a planet....</vt:lpstr>
      <vt:lpstr>Continued...</vt:lpstr>
      <vt:lpstr>Mercury</vt:lpstr>
      <vt:lpstr>PowerPoint Presentation</vt:lpstr>
      <vt:lpstr>VENUS</vt:lpstr>
      <vt:lpstr>PowerPoint Presentation</vt:lpstr>
      <vt:lpstr>EARTH</vt:lpstr>
      <vt:lpstr>PowerPoint Presentation</vt:lpstr>
      <vt:lpstr>MARS</vt:lpstr>
      <vt:lpstr>PowerPoint Presentation</vt:lpstr>
      <vt:lpstr>ASTEROID BELT</vt:lpstr>
      <vt:lpstr>JUPITER </vt:lpstr>
      <vt:lpstr>PowerPoint Presentation</vt:lpstr>
      <vt:lpstr>SATURN </vt:lpstr>
      <vt:lpstr>PowerPoint Presentation</vt:lpstr>
      <vt:lpstr>URANUS </vt:lpstr>
      <vt:lpstr>PowerPoint Presentation</vt:lpstr>
      <vt:lpstr>NEPTUNE </vt:lpstr>
      <vt:lpstr>PowerPoint Presentation</vt:lpstr>
      <vt:lpstr>PowerPoint Presentation</vt:lpstr>
      <vt:lpstr>PowerPoint Presentation</vt:lpstr>
      <vt:lpstr>PowerPoint Presentation</vt:lpstr>
      <vt:lpstr>COMETS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SCIENCE!!</dc:title>
  <dc:creator>user</dc:creator>
  <cp:lastModifiedBy>Dayna L Smith</cp:lastModifiedBy>
  <cp:revision>26</cp:revision>
  <dcterms:created xsi:type="dcterms:W3CDTF">2009-03-29T21:54:15Z</dcterms:created>
  <dcterms:modified xsi:type="dcterms:W3CDTF">2015-03-02T00:31:34Z</dcterms:modified>
</cp:coreProperties>
</file>